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81" r:id="rId19"/>
    <p:sldId id="282" r:id="rId20"/>
    <p:sldId id="283" r:id="rId21"/>
    <p:sldId id="284" r:id="rId22"/>
    <p:sldId id="285" r:id="rId23"/>
    <p:sldId id="286"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5" r:id="rId41"/>
    <p:sldId id="335" r:id="rId42"/>
    <p:sldId id="306" r:id="rId43"/>
    <p:sldId id="307" r:id="rId44"/>
    <p:sldId id="308" r:id="rId45"/>
    <p:sldId id="309" r:id="rId46"/>
    <p:sldId id="310" r:id="rId47"/>
    <p:sldId id="311" r:id="rId48"/>
    <p:sldId id="312" r:id="rId49"/>
    <p:sldId id="313" r:id="rId50"/>
    <p:sldId id="314" r:id="rId51"/>
    <p:sldId id="317" r:id="rId52"/>
    <p:sldId id="315" r:id="rId53"/>
    <p:sldId id="316" r:id="rId54"/>
    <p:sldId id="318" r:id="rId55"/>
    <p:sldId id="319" r:id="rId56"/>
    <p:sldId id="320" r:id="rId57"/>
    <p:sldId id="329" r:id="rId58"/>
    <p:sldId id="330" r:id="rId59"/>
    <p:sldId id="331" r:id="rId60"/>
    <p:sldId id="332" r:id="rId61"/>
    <p:sldId id="333" r:id="rId62"/>
    <p:sldId id="334" r:id="rId63"/>
    <p:sldId id="276" r:id="rId64"/>
    <p:sldId id="277" r:id="rId65"/>
    <p:sldId id="278" r:id="rId66"/>
    <p:sldId id="279" r:id="rId67"/>
    <p:sldId id="280" r:id="rId68"/>
    <p:sldId id="328" r:id="rId6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68" d="100"/>
          <a:sy n="68" d="100"/>
        </p:scale>
        <p:origin x="5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ABEE7F-46AD-4223-B12C-C079CA0D63BC}"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2CDA7-8FDC-42DA-ACE8-29147C6E1DFD}" type="slidenum">
              <a:rPr lang="en-US" smtClean="0"/>
              <a:t>‹#›</a:t>
            </a:fld>
            <a:endParaRPr lang="en-US"/>
          </a:p>
        </p:txBody>
      </p:sp>
    </p:spTree>
    <p:extLst>
      <p:ext uri="{BB962C8B-B14F-4D97-AF65-F5344CB8AC3E}">
        <p14:creationId xmlns:p14="http://schemas.microsoft.com/office/powerpoint/2010/main" val="4069625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ABEE7F-46AD-4223-B12C-C079CA0D63BC}"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2CDA7-8FDC-42DA-ACE8-29147C6E1DFD}" type="slidenum">
              <a:rPr lang="en-US" smtClean="0"/>
              <a:t>‹#›</a:t>
            </a:fld>
            <a:endParaRPr lang="en-US"/>
          </a:p>
        </p:txBody>
      </p:sp>
    </p:spTree>
    <p:extLst>
      <p:ext uri="{BB962C8B-B14F-4D97-AF65-F5344CB8AC3E}">
        <p14:creationId xmlns:p14="http://schemas.microsoft.com/office/powerpoint/2010/main" val="931664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ABEE7F-46AD-4223-B12C-C079CA0D63BC}"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2CDA7-8FDC-42DA-ACE8-29147C6E1DFD}" type="slidenum">
              <a:rPr lang="en-US" smtClean="0"/>
              <a:t>‹#›</a:t>
            </a:fld>
            <a:endParaRPr lang="en-US"/>
          </a:p>
        </p:txBody>
      </p:sp>
    </p:spTree>
    <p:extLst>
      <p:ext uri="{BB962C8B-B14F-4D97-AF65-F5344CB8AC3E}">
        <p14:creationId xmlns:p14="http://schemas.microsoft.com/office/powerpoint/2010/main" val="197477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ABEE7F-46AD-4223-B12C-C079CA0D63BC}"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2CDA7-8FDC-42DA-ACE8-29147C6E1DFD}" type="slidenum">
              <a:rPr lang="en-US" smtClean="0"/>
              <a:t>‹#›</a:t>
            </a:fld>
            <a:endParaRPr lang="en-US"/>
          </a:p>
        </p:txBody>
      </p:sp>
    </p:spTree>
    <p:extLst>
      <p:ext uri="{BB962C8B-B14F-4D97-AF65-F5344CB8AC3E}">
        <p14:creationId xmlns:p14="http://schemas.microsoft.com/office/powerpoint/2010/main" val="1582774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ABEE7F-46AD-4223-B12C-C079CA0D63BC}"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2CDA7-8FDC-42DA-ACE8-29147C6E1DFD}" type="slidenum">
              <a:rPr lang="en-US" smtClean="0"/>
              <a:t>‹#›</a:t>
            </a:fld>
            <a:endParaRPr lang="en-US"/>
          </a:p>
        </p:txBody>
      </p:sp>
    </p:spTree>
    <p:extLst>
      <p:ext uri="{BB962C8B-B14F-4D97-AF65-F5344CB8AC3E}">
        <p14:creationId xmlns:p14="http://schemas.microsoft.com/office/powerpoint/2010/main" val="4002666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ABEE7F-46AD-4223-B12C-C079CA0D63BC}"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2CDA7-8FDC-42DA-ACE8-29147C6E1DFD}" type="slidenum">
              <a:rPr lang="en-US" smtClean="0"/>
              <a:t>‹#›</a:t>
            </a:fld>
            <a:endParaRPr lang="en-US"/>
          </a:p>
        </p:txBody>
      </p:sp>
    </p:spTree>
    <p:extLst>
      <p:ext uri="{BB962C8B-B14F-4D97-AF65-F5344CB8AC3E}">
        <p14:creationId xmlns:p14="http://schemas.microsoft.com/office/powerpoint/2010/main" val="3529063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ABEE7F-46AD-4223-B12C-C079CA0D63BC}" type="datetimeFigureOut">
              <a:rPr lang="en-US" smtClean="0"/>
              <a:t>8/22/2020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52CDA7-8FDC-42DA-ACE8-29147C6E1DFD}" type="slidenum">
              <a:rPr lang="en-US" smtClean="0"/>
              <a:t>‹#›</a:t>
            </a:fld>
            <a:endParaRPr lang="en-US"/>
          </a:p>
        </p:txBody>
      </p:sp>
    </p:spTree>
    <p:extLst>
      <p:ext uri="{BB962C8B-B14F-4D97-AF65-F5344CB8AC3E}">
        <p14:creationId xmlns:p14="http://schemas.microsoft.com/office/powerpoint/2010/main" val="58463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ABEE7F-46AD-4223-B12C-C079CA0D63BC}" type="datetimeFigureOut">
              <a:rPr lang="en-US" smtClean="0"/>
              <a:t>8/22/2020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52CDA7-8FDC-42DA-ACE8-29147C6E1DFD}" type="slidenum">
              <a:rPr lang="en-US" smtClean="0"/>
              <a:t>‹#›</a:t>
            </a:fld>
            <a:endParaRPr lang="en-US"/>
          </a:p>
        </p:txBody>
      </p:sp>
    </p:spTree>
    <p:extLst>
      <p:ext uri="{BB962C8B-B14F-4D97-AF65-F5344CB8AC3E}">
        <p14:creationId xmlns:p14="http://schemas.microsoft.com/office/powerpoint/2010/main" val="3828445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ABEE7F-46AD-4223-B12C-C079CA0D63BC}" type="datetimeFigureOut">
              <a:rPr lang="en-US" smtClean="0"/>
              <a:t>8/22/2020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52CDA7-8FDC-42DA-ACE8-29147C6E1DFD}" type="slidenum">
              <a:rPr lang="en-US" smtClean="0"/>
              <a:t>‹#›</a:t>
            </a:fld>
            <a:endParaRPr lang="en-US"/>
          </a:p>
        </p:txBody>
      </p:sp>
    </p:spTree>
    <p:extLst>
      <p:ext uri="{BB962C8B-B14F-4D97-AF65-F5344CB8AC3E}">
        <p14:creationId xmlns:p14="http://schemas.microsoft.com/office/powerpoint/2010/main" val="1324486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ABEE7F-46AD-4223-B12C-C079CA0D63BC}"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2CDA7-8FDC-42DA-ACE8-29147C6E1DFD}" type="slidenum">
              <a:rPr lang="en-US" smtClean="0"/>
              <a:t>‹#›</a:t>
            </a:fld>
            <a:endParaRPr lang="en-US"/>
          </a:p>
        </p:txBody>
      </p:sp>
    </p:spTree>
    <p:extLst>
      <p:ext uri="{BB962C8B-B14F-4D97-AF65-F5344CB8AC3E}">
        <p14:creationId xmlns:p14="http://schemas.microsoft.com/office/powerpoint/2010/main" val="988914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ABEE7F-46AD-4223-B12C-C079CA0D63BC}"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2CDA7-8FDC-42DA-ACE8-29147C6E1DFD}" type="slidenum">
              <a:rPr lang="en-US" smtClean="0"/>
              <a:t>‹#›</a:t>
            </a:fld>
            <a:endParaRPr lang="en-US"/>
          </a:p>
        </p:txBody>
      </p:sp>
    </p:spTree>
    <p:extLst>
      <p:ext uri="{BB962C8B-B14F-4D97-AF65-F5344CB8AC3E}">
        <p14:creationId xmlns:p14="http://schemas.microsoft.com/office/powerpoint/2010/main" val="265967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ABEE7F-46AD-4223-B12C-C079CA0D63BC}" type="datetimeFigureOut">
              <a:rPr lang="en-US" smtClean="0"/>
              <a:t>8/22/2020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CDA7-8FDC-42DA-ACE8-29147C6E1DFD}" type="slidenum">
              <a:rPr lang="en-US" smtClean="0"/>
              <a:t>‹#›</a:t>
            </a:fld>
            <a:endParaRPr lang="en-US"/>
          </a:p>
        </p:txBody>
      </p:sp>
    </p:spTree>
    <p:extLst>
      <p:ext uri="{BB962C8B-B14F-4D97-AF65-F5344CB8AC3E}">
        <p14:creationId xmlns:p14="http://schemas.microsoft.com/office/powerpoint/2010/main" val="3959203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ustomShape 1"/>
          <p:cNvSpPr/>
          <p:nvPr/>
        </p:nvSpPr>
        <p:spPr>
          <a:xfrm>
            <a:off x="1523880" y="2091240"/>
            <a:ext cx="9137160" cy="215352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37" name="CustomShape 2"/>
          <p:cNvSpPr/>
          <p:nvPr/>
        </p:nvSpPr>
        <p:spPr>
          <a:xfrm>
            <a:off x="1729800" y="748440"/>
            <a:ext cx="8994240" cy="2153520"/>
          </a:xfrm>
          <a:prstGeom prst="rect">
            <a:avLst/>
          </a:prstGeom>
          <a:noFill/>
          <a:ln>
            <a:noFill/>
          </a:ln>
        </p:spPr>
        <p:style>
          <a:lnRef idx="0">
            <a:scrgbClr r="0" g="0" b="0"/>
          </a:lnRef>
          <a:fillRef idx="0">
            <a:scrgbClr r="0" g="0" b="0"/>
          </a:fillRef>
          <a:effectRef idx="0">
            <a:scrgbClr r="0" g="0" b="0"/>
          </a:effectRef>
          <a:fontRef idx="minor"/>
        </p:style>
        <p:txBody>
          <a:bodyPr lIns="101880" tIns="51120" rIns="101880" bIns="51120" anchor="ctr"/>
          <a:lstStyle/>
          <a:p>
            <a:pPr algn="ctr">
              <a:lnSpc>
                <a:spcPct val="100000"/>
              </a:lnSpc>
            </a:pPr>
            <a:r>
              <a:rPr lang="en-GB" sz="3200" b="0" strike="noStrike" cap="all" spc="-1" dirty="0">
                <a:solidFill>
                  <a:srgbClr val="000000"/>
                </a:solidFill>
                <a:uFill>
                  <a:solidFill>
                    <a:srgbClr val="FFFFFF"/>
                  </a:solidFill>
                </a:uFill>
                <a:latin typeface="Arial"/>
                <a:ea typeface="ＭＳ Ｐゴシック"/>
              </a:rPr>
              <a:t>LOGICAL FALLACIES</a:t>
            </a:r>
            <a:endParaRPr lang="en-GB" sz="1800" b="0" strike="noStrike" spc="-1" dirty="0">
              <a:solidFill>
                <a:srgbClr val="000000"/>
              </a:solidFill>
              <a:uFill>
                <a:solidFill>
                  <a:srgbClr val="FFFFFF"/>
                </a:solidFill>
              </a:uFill>
              <a:latin typeface="Arial"/>
            </a:endParaRPr>
          </a:p>
          <a:p>
            <a:pPr algn="ctr">
              <a:lnSpc>
                <a:spcPct val="100000"/>
              </a:lnSpc>
            </a:pPr>
            <a:r>
              <a:rPr lang="en-GB" sz="3200" b="0" strike="noStrike" cap="all" spc="-1" dirty="0">
                <a:solidFill>
                  <a:srgbClr val="000000"/>
                </a:solidFill>
                <a:uFill>
                  <a:solidFill>
                    <a:srgbClr val="FFFFFF"/>
                  </a:solidFill>
                </a:uFill>
                <a:latin typeface="Arial"/>
                <a:ea typeface="ＭＳ Ｐゴシック"/>
              </a:rPr>
              <a:t> (PART 2)</a:t>
            </a:r>
            <a:endParaRPr lang="en-GB" sz="1800" b="0" strike="noStrike" spc="-1" dirty="0">
              <a:solidFill>
                <a:srgbClr val="000000"/>
              </a:solidFill>
              <a:uFill>
                <a:solidFill>
                  <a:srgbClr val="FFFFFF"/>
                </a:solidFill>
              </a:uFill>
              <a:latin typeface="Arial"/>
            </a:endParaRPr>
          </a:p>
        </p:txBody>
      </p:sp>
      <p:sp>
        <p:nvSpPr>
          <p:cNvPr id="38" name="CustomShape 3"/>
          <p:cNvSpPr/>
          <p:nvPr/>
        </p:nvSpPr>
        <p:spPr>
          <a:xfrm>
            <a:off x="2736000" y="3024000"/>
            <a:ext cx="6473880" cy="90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2200" b="1" strike="noStrike" spc="-1" dirty="0">
                <a:solidFill>
                  <a:srgbClr val="000000"/>
                </a:solidFill>
                <a:uFill>
                  <a:solidFill>
                    <a:srgbClr val="FFFFFF"/>
                  </a:solidFill>
                </a:uFill>
                <a:latin typeface="Arial"/>
                <a:ea typeface="Tahoma"/>
              </a:rPr>
              <a:t>Mirko Farina</a:t>
            </a:r>
            <a:endParaRPr lang="en-GB" sz="1800" b="0" strike="noStrike" spc="-1" dirty="0">
              <a:solidFill>
                <a:srgbClr val="000000"/>
              </a:solidFill>
              <a:uFill>
                <a:solidFill>
                  <a:srgbClr val="FFFFFF"/>
                </a:solidFill>
              </a:uFill>
              <a:latin typeface="Arial"/>
            </a:endParaRPr>
          </a:p>
          <a:p>
            <a:pPr algn="ctr">
              <a:lnSpc>
                <a:spcPct val="100000"/>
              </a:lnSpc>
            </a:pPr>
            <a:r>
              <a:rPr lang="en-GB" sz="2200" b="1" strike="noStrike" spc="-1" dirty="0">
                <a:solidFill>
                  <a:srgbClr val="000000"/>
                </a:solidFill>
                <a:uFill>
                  <a:solidFill>
                    <a:srgbClr val="FFFFFF"/>
                  </a:solidFill>
                </a:uFill>
                <a:latin typeface="Arial"/>
                <a:ea typeface="Tahoma"/>
              </a:rPr>
              <a:t>Assistant Professor</a:t>
            </a:r>
            <a:endParaRPr lang="en-GB" sz="1800" b="0" strike="noStrike" spc="-1" dirty="0">
              <a:solidFill>
                <a:srgbClr val="000000"/>
              </a:solidFill>
              <a:uFill>
                <a:solidFill>
                  <a:srgbClr val="FFFFFF"/>
                </a:solidFill>
              </a:uFill>
              <a:latin typeface="Arial"/>
            </a:endParaRPr>
          </a:p>
          <a:p>
            <a:pPr algn="ctr">
              <a:lnSpc>
                <a:spcPct val="100000"/>
              </a:lnSpc>
            </a:pPr>
            <a:r>
              <a:rPr lang="en-GB" sz="2200" b="1" strike="noStrike" spc="-1" dirty="0">
                <a:solidFill>
                  <a:srgbClr val="000000"/>
                </a:solidFill>
                <a:uFill>
                  <a:solidFill>
                    <a:srgbClr val="FFFFFF"/>
                  </a:solidFill>
                </a:uFill>
                <a:latin typeface="Arial"/>
                <a:ea typeface="Tahoma"/>
              </a:rPr>
              <a:t>m.farina@innopolis.ru</a:t>
            </a:r>
            <a:endParaRPr lang="en-GB" sz="1800" b="0" strike="noStrike" spc="-1" dirty="0">
              <a:solidFill>
                <a:srgbClr val="000000"/>
              </a:solidFill>
              <a:uFill>
                <a:solidFill>
                  <a:srgbClr val="FFFFFF"/>
                </a:solidFill>
              </a:uFill>
              <a:latin typeface="Arial"/>
            </a:endParaRPr>
          </a:p>
        </p:txBody>
      </p:sp>
      <p:sp>
        <p:nvSpPr>
          <p:cNvPr id="40" name="CustomShape 5"/>
          <p:cNvSpPr/>
          <p:nvPr/>
        </p:nvSpPr>
        <p:spPr>
          <a:xfrm>
            <a:off x="1365120" y="2437560"/>
            <a:ext cx="9454680" cy="38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41" name="CustomShape 6"/>
          <p:cNvSpPr/>
          <p:nvPr/>
        </p:nvSpPr>
        <p:spPr>
          <a:xfrm>
            <a:off x="927720" y="6185520"/>
            <a:ext cx="9495360" cy="297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b="0" strike="noStrike" spc="-1">
                <a:solidFill>
                  <a:srgbClr val="000000"/>
                </a:solidFill>
                <a:uFill>
                  <a:solidFill>
                    <a:srgbClr val="FFFFFF"/>
                  </a:solidFill>
                </a:uFill>
                <a:latin typeface="Arial"/>
                <a:ea typeface="DejaVu Sans"/>
              </a:rPr>
              <a:t>* I do not claim authorship for all texts and pictures in the presentation.</a:t>
            </a:r>
            <a:endParaRPr lang="en-GB"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198818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976923" y="1649046"/>
            <a:ext cx="4321908" cy="3693319"/>
          </a:xfrm>
          <a:prstGeom prst="rect">
            <a:avLst/>
          </a:prstGeom>
        </p:spPr>
        <p:txBody>
          <a:bodyPr wrap="square">
            <a:spAutoFit/>
          </a:bodyPr>
          <a:lstStyle/>
          <a:p>
            <a:r>
              <a:rPr lang="en-US" b="0" i="0" u="none" strike="noStrike" baseline="0" dirty="0">
                <a:latin typeface="Melior"/>
              </a:rPr>
              <a:t>For our purposes, we can</a:t>
            </a:r>
            <a:r>
              <a:rPr lang="en-US" b="0" i="0" u="none" strike="noStrike" dirty="0">
                <a:latin typeface="Melior"/>
              </a:rPr>
              <a:t> </a:t>
            </a:r>
            <a:r>
              <a:rPr lang="en-US" b="0" i="0" u="none" strike="noStrike" baseline="0" dirty="0">
                <a:latin typeface="Melior"/>
              </a:rPr>
              <a:t>appreciate that something can ‘be yours’ in a wide range of senses,</a:t>
            </a:r>
            <a:r>
              <a:rPr lang="en-US" b="0" i="0" u="none" strike="noStrike" dirty="0">
                <a:latin typeface="Melior"/>
              </a:rPr>
              <a:t> </a:t>
            </a:r>
            <a:r>
              <a:rPr lang="en-US" b="0" i="0" u="none" strike="noStrike" baseline="0" dirty="0">
                <a:latin typeface="Melior"/>
              </a:rPr>
              <a:t>from your idea to your turn to your place in history. </a:t>
            </a:r>
          </a:p>
          <a:p>
            <a:endParaRPr lang="en-US" dirty="0">
              <a:latin typeface="Melior"/>
            </a:endParaRPr>
          </a:p>
          <a:p>
            <a:r>
              <a:rPr lang="en-US" b="0" i="0" u="none" strike="noStrike" baseline="0" dirty="0">
                <a:latin typeface="Melior"/>
              </a:rPr>
              <a:t>The meaning</a:t>
            </a:r>
            <a:r>
              <a:rPr lang="en-US" b="0" i="0" u="none" strike="noStrike" dirty="0">
                <a:latin typeface="Melior"/>
              </a:rPr>
              <a:t> </a:t>
            </a:r>
            <a:r>
              <a:rPr lang="en-US" b="0" i="0" u="none" strike="noStrike" baseline="0" dirty="0">
                <a:latin typeface="Melior"/>
              </a:rPr>
              <a:t>of one sense cannot be transferred to another. This is what</a:t>
            </a:r>
            <a:r>
              <a:rPr lang="en-US" b="0" i="0" u="none" strike="noStrike" dirty="0">
                <a:latin typeface="Melior"/>
              </a:rPr>
              <a:t> </a:t>
            </a:r>
            <a:r>
              <a:rPr lang="en-US" b="0" i="0" u="none" strike="noStrike" baseline="0" dirty="0" err="1">
                <a:latin typeface="Melior"/>
              </a:rPr>
              <a:t>Dionysodorus’s</a:t>
            </a:r>
            <a:r>
              <a:rPr lang="en-US" b="0" i="0" u="none" strike="noStrike" baseline="0" dirty="0">
                <a:latin typeface="Melior"/>
              </a:rPr>
              <a:t> argument purports to do, from ‘your dog’ to ‘your</a:t>
            </a:r>
            <a:r>
              <a:rPr lang="en-US" b="0" i="0" u="none" strike="noStrike" dirty="0">
                <a:latin typeface="Melior"/>
              </a:rPr>
              <a:t> </a:t>
            </a:r>
            <a:r>
              <a:rPr lang="en-US" b="0" i="0" u="none" strike="noStrike" baseline="0" dirty="0">
                <a:latin typeface="Melior"/>
              </a:rPr>
              <a:t>father’. </a:t>
            </a:r>
          </a:p>
          <a:p>
            <a:endParaRPr lang="en-US" dirty="0">
              <a:latin typeface="Melior"/>
            </a:endParaRPr>
          </a:p>
          <a:p>
            <a:r>
              <a:rPr lang="en-US" b="0" i="0" u="none" strike="noStrike" baseline="0" dirty="0">
                <a:latin typeface="Melior"/>
              </a:rPr>
              <a:t>Once we appreciate that we do not possess a dog in the</a:t>
            </a:r>
            <a:r>
              <a:rPr lang="en-US" b="0" i="0" u="none" strike="noStrike" dirty="0">
                <a:latin typeface="Melior"/>
              </a:rPr>
              <a:t> </a:t>
            </a:r>
            <a:r>
              <a:rPr lang="en-US" b="0" i="0" u="none" strike="noStrike" baseline="0" dirty="0">
                <a:latin typeface="Melior"/>
              </a:rPr>
              <a:t>way we have a father, the nature of the fallacy emerges</a:t>
            </a:r>
            <a:endParaRPr lang="en-US" dirty="0"/>
          </a:p>
        </p:txBody>
      </p:sp>
      <p:pic>
        <p:nvPicPr>
          <p:cNvPr id="9218" name="Picture 2" descr="Image result for Dionysodorus d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756" y="2199027"/>
            <a:ext cx="4387234" cy="202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3928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6861908" y="1500555"/>
            <a:ext cx="4664458" cy="3693319"/>
          </a:xfrm>
          <a:prstGeom prst="rect">
            <a:avLst/>
          </a:prstGeom>
        </p:spPr>
        <p:txBody>
          <a:bodyPr wrap="square">
            <a:spAutoFit/>
          </a:bodyPr>
          <a:lstStyle/>
          <a:p>
            <a:r>
              <a:rPr lang="en-US" b="0" i="0" u="none" strike="noStrike" baseline="0" dirty="0">
                <a:latin typeface="Melior"/>
              </a:rPr>
              <a:t>Note here that the equivocation of the term is committed by the</a:t>
            </a:r>
            <a:r>
              <a:rPr lang="en-US" b="0" i="0" u="none" strike="noStrike" dirty="0">
                <a:latin typeface="Melior"/>
              </a:rPr>
              <a:t> </a:t>
            </a:r>
            <a:r>
              <a:rPr lang="en-US" b="0" i="0" u="none" strike="noStrike" baseline="0" dirty="0">
                <a:latin typeface="Melior"/>
              </a:rPr>
              <a:t>same participant in the argumentative dialogue. </a:t>
            </a:r>
          </a:p>
          <a:p>
            <a:endParaRPr lang="en-US" b="0" i="0" u="none" strike="noStrike" baseline="0" dirty="0">
              <a:latin typeface="Melior"/>
            </a:endParaRPr>
          </a:p>
          <a:p>
            <a:r>
              <a:rPr lang="en-US" b="0" i="0" u="none" strike="noStrike" baseline="0" dirty="0">
                <a:latin typeface="Melior"/>
              </a:rPr>
              <a:t>That is, the one</a:t>
            </a:r>
            <a:r>
              <a:rPr lang="en-US" b="0" i="0" u="none" strike="noStrike" dirty="0">
                <a:latin typeface="Melior"/>
              </a:rPr>
              <a:t> </a:t>
            </a:r>
            <a:r>
              <a:rPr lang="en-US" b="0" i="0" u="none" strike="noStrike" baseline="0" dirty="0">
                <a:latin typeface="Melior"/>
              </a:rPr>
              <a:t>who first introduces the term and its meaning is the same person</a:t>
            </a:r>
            <a:r>
              <a:rPr lang="en-US" b="0" i="0" u="none" strike="noStrike" dirty="0">
                <a:latin typeface="Melior"/>
              </a:rPr>
              <a:t> </a:t>
            </a:r>
            <a:r>
              <a:rPr lang="en-US" b="0" i="0" u="none" strike="noStrike" baseline="0" dirty="0">
                <a:latin typeface="Melior"/>
              </a:rPr>
              <a:t>who subsequently shifts the meaning. </a:t>
            </a:r>
          </a:p>
          <a:p>
            <a:endParaRPr lang="en-US" dirty="0">
              <a:latin typeface="Melior"/>
            </a:endParaRPr>
          </a:p>
          <a:p>
            <a:r>
              <a:rPr lang="en-US" b="0" i="0" u="none" strike="noStrike" baseline="0" dirty="0">
                <a:latin typeface="Melior"/>
              </a:rPr>
              <a:t>If we have two arguers who</a:t>
            </a:r>
            <a:r>
              <a:rPr lang="en-US" b="0" i="0" u="none" strike="noStrike" dirty="0">
                <a:latin typeface="Melior"/>
              </a:rPr>
              <a:t> </a:t>
            </a:r>
            <a:r>
              <a:rPr lang="en-US" b="0" i="0" u="none" strike="noStrike" baseline="0" dirty="0">
                <a:latin typeface="Melior"/>
              </a:rPr>
              <a:t>are simply assuming different senses of a term, concept, or phrase,</a:t>
            </a:r>
            <a:r>
              <a:rPr lang="en-US" b="0" i="0" u="none" strike="noStrike" dirty="0">
                <a:latin typeface="Melior"/>
              </a:rPr>
              <a:t> </a:t>
            </a:r>
            <a:r>
              <a:rPr lang="en-US" b="0" i="0" u="none" strike="noStrike" baseline="0" dirty="0">
                <a:latin typeface="Melior"/>
              </a:rPr>
              <a:t>we would not say that either of them has committed a fallacy of</a:t>
            </a:r>
            <a:r>
              <a:rPr lang="en-US" b="0" i="0" u="none" strike="noStrike" dirty="0">
                <a:latin typeface="Melior"/>
              </a:rPr>
              <a:t> </a:t>
            </a:r>
            <a:r>
              <a:rPr lang="en-US" b="0" i="0" u="none" strike="noStrike" baseline="0" dirty="0">
                <a:latin typeface="Melior"/>
              </a:rPr>
              <a:t>Equivocation. </a:t>
            </a:r>
            <a:endParaRPr lang="en-US" dirty="0"/>
          </a:p>
        </p:txBody>
      </p:sp>
      <p:pic>
        <p:nvPicPr>
          <p:cNvPr id="10242" name="Picture 2" descr="Image result for equivocation falla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206" y="2077199"/>
            <a:ext cx="4572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8658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867508" y="1852246"/>
            <a:ext cx="4329723" cy="2862322"/>
          </a:xfrm>
          <a:prstGeom prst="rect">
            <a:avLst/>
          </a:prstGeom>
        </p:spPr>
        <p:txBody>
          <a:bodyPr wrap="square">
            <a:spAutoFit/>
          </a:bodyPr>
          <a:lstStyle/>
          <a:p>
            <a:r>
              <a:rPr lang="en-US" b="0" i="0" u="none" strike="noStrike" baseline="0" dirty="0">
                <a:latin typeface="Melior"/>
              </a:rPr>
              <a:t>Instead, we would judge that they had engaged in</a:t>
            </a:r>
            <a:r>
              <a:rPr lang="en-US" b="0" i="0" u="none" strike="noStrike" dirty="0">
                <a:latin typeface="Melior"/>
              </a:rPr>
              <a:t> </a:t>
            </a:r>
            <a:r>
              <a:rPr lang="en-US" b="0" i="0" u="none" strike="noStrike" baseline="0" dirty="0">
                <a:latin typeface="Melior"/>
              </a:rPr>
              <a:t>a dispute that was really verbal rather than real, since once the</a:t>
            </a:r>
            <a:r>
              <a:rPr lang="en-US" b="0" i="0" u="none" strike="noStrike" dirty="0">
                <a:latin typeface="Melior"/>
              </a:rPr>
              <a:t> </a:t>
            </a:r>
            <a:r>
              <a:rPr lang="en-US" b="0" i="0" u="none" strike="noStrike" baseline="0" dirty="0">
                <a:latin typeface="Melior"/>
              </a:rPr>
              <a:t>ambiguity was resolved it may transpire that they do not actually</a:t>
            </a:r>
            <a:r>
              <a:rPr lang="en-US" b="0" i="0" u="none" strike="noStrike" dirty="0">
                <a:latin typeface="Melior"/>
              </a:rPr>
              <a:t> </a:t>
            </a:r>
            <a:r>
              <a:rPr lang="en-US" b="0" i="0" u="none" strike="noStrike" baseline="0" dirty="0">
                <a:latin typeface="Melior"/>
              </a:rPr>
              <a:t>disagree. </a:t>
            </a:r>
          </a:p>
          <a:p>
            <a:endParaRPr lang="en-US" dirty="0">
              <a:latin typeface="Melior"/>
            </a:endParaRPr>
          </a:p>
          <a:p>
            <a:r>
              <a:rPr lang="en-US" b="0" i="0" u="none" strike="noStrike" baseline="0" dirty="0">
                <a:latin typeface="Melior"/>
              </a:rPr>
              <a:t>Or, it may be that the second arguer has constructed a</a:t>
            </a:r>
            <a:r>
              <a:rPr lang="en-US" b="0" i="0" u="none" strike="noStrike" dirty="0">
                <a:latin typeface="Melior"/>
              </a:rPr>
              <a:t> </a:t>
            </a:r>
            <a:r>
              <a:rPr lang="en-US" b="0" i="0" u="none" strike="noStrike" baseline="0" dirty="0">
                <a:latin typeface="Melior"/>
              </a:rPr>
              <a:t>Straw Man by attributing a meaning to the first arguer that he or</a:t>
            </a:r>
            <a:r>
              <a:rPr lang="en-US" b="0" i="0" u="none" strike="noStrike" dirty="0">
                <a:latin typeface="Melior"/>
              </a:rPr>
              <a:t> </a:t>
            </a:r>
            <a:r>
              <a:rPr lang="en-US" b="0" i="0" u="none" strike="noStrike" baseline="0" dirty="0">
                <a:latin typeface="Melior"/>
              </a:rPr>
              <a:t>she did not intend.</a:t>
            </a:r>
            <a:endParaRPr lang="en-US" dirty="0"/>
          </a:p>
        </p:txBody>
      </p:sp>
      <p:pic>
        <p:nvPicPr>
          <p:cNvPr id="11266" name="Picture 2" descr="Image result for falla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760" y="2307858"/>
            <a:ext cx="3810000" cy="265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9068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981199" y="1372157"/>
            <a:ext cx="8767011" cy="4247317"/>
          </a:xfrm>
          <a:prstGeom prst="rect">
            <a:avLst/>
          </a:prstGeom>
        </p:spPr>
        <p:txBody>
          <a:bodyPr wrap="square">
            <a:spAutoFit/>
          </a:bodyPr>
          <a:lstStyle/>
          <a:p>
            <a:r>
              <a:rPr lang="en-US" dirty="0">
                <a:latin typeface="Melior"/>
              </a:rPr>
              <a:t>EXAMPLE 1</a:t>
            </a:r>
          </a:p>
          <a:p>
            <a:endParaRPr lang="en-US" b="0" i="0" u="none" strike="noStrike" baseline="0" dirty="0">
              <a:latin typeface="Melior"/>
            </a:endParaRPr>
          </a:p>
          <a:p>
            <a:r>
              <a:rPr lang="en-US" b="0" i="0" u="none" strike="noStrike" baseline="0" dirty="0">
                <a:latin typeface="Melior"/>
              </a:rPr>
              <a:t>Your claims about an increase of aging drivers with dementia fan the</a:t>
            </a:r>
          </a:p>
          <a:p>
            <a:r>
              <a:rPr lang="en-US" b="0" i="0" u="none" strike="noStrike" baseline="0" dirty="0">
                <a:latin typeface="Melior"/>
              </a:rPr>
              <a:t>flames against older motorists. The big risk, so you claim, is the coming</a:t>
            </a:r>
          </a:p>
          <a:p>
            <a:r>
              <a:rPr lang="en-US" b="0" i="0" u="none" strike="noStrike" baseline="0" dirty="0">
                <a:latin typeface="Melior"/>
              </a:rPr>
              <a:t>multitude of drivers with dementia unleashed on the highway.</a:t>
            </a:r>
          </a:p>
          <a:p>
            <a:r>
              <a:rPr lang="en-US" b="0" i="0" u="none" strike="noStrike" baseline="0" dirty="0">
                <a:latin typeface="Melior"/>
              </a:rPr>
              <a:t>You give the impression of a multitude of safe, younger drivers inundated</a:t>
            </a:r>
          </a:p>
          <a:p>
            <a:r>
              <a:rPr lang="en-US" b="0" i="0" u="none" strike="noStrike" baseline="0" dirty="0">
                <a:latin typeface="Melior"/>
              </a:rPr>
              <a:t>by a growing minority of demented seniors at the wheel. The</a:t>
            </a:r>
          </a:p>
          <a:p>
            <a:r>
              <a:rPr lang="en-US" b="0" i="0" u="none" strike="noStrike" baseline="0" dirty="0">
                <a:latin typeface="Melior"/>
              </a:rPr>
              <a:t>risk is worse because the signs of dementia “are so subtle.” Anyone</a:t>
            </a:r>
          </a:p>
          <a:p>
            <a:r>
              <a:rPr lang="en-US" b="0" i="0" u="none" strike="noStrike" baseline="0" dirty="0">
                <a:latin typeface="Melior"/>
              </a:rPr>
              <a:t>driving in a major city today does not have to look hard to find signs of</a:t>
            </a:r>
          </a:p>
          <a:p>
            <a:r>
              <a:rPr lang="en-US" b="0" i="0" u="none" strike="noStrike" baseline="0" dirty="0">
                <a:latin typeface="Melior"/>
              </a:rPr>
              <a:t>demented drivers, but few of these are aged, and the indications are not</a:t>
            </a:r>
          </a:p>
          <a:p>
            <a:r>
              <a:rPr lang="en-US" b="0" i="0" u="none" strike="noStrike" baseline="0" dirty="0">
                <a:latin typeface="Melior"/>
              </a:rPr>
              <a:t>so subtle. We have young and middle-aged (rarely old) drivers chatting</a:t>
            </a:r>
          </a:p>
          <a:p>
            <a:r>
              <a:rPr lang="en-US" b="0" i="0" u="none" strike="noStrike" baseline="0" dirty="0">
                <a:latin typeface="Melior"/>
              </a:rPr>
              <a:t>obliviously on cellphones as they perilously negotiate crowded</a:t>
            </a:r>
          </a:p>
          <a:p>
            <a:r>
              <a:rPr lang="en-US" b="0" i="0" u="none" strike="noStrike" baseline="0" dirty="0">
                <a:latin typeface="Melior"/>
              </a:rPr>
              <a:t>streets at hazardous speeds, we have the mid-30s executive in his/her</a:t>
            </a:r>
          </a:p>
          <a:p>
            <a:r>
              <a:rPr lang="en-US" b="0" i="0" u="none" strike="noStrike" baseline="0" dirty="0">
                <a:latin typeface="Melior"/>
              </a:rPr>
              <a:t>SUV charging through red lights, we even have the youthful bicycle</a:t>
            </a:r>
          </a:p>
          <a:p>
            <a:r>
              <a:rPr lang="en-US" b="0" i="0" u="none" strike="noStrike" baseline="0" dirty="0">
                <a:latin typeface="Melior"/>
              </a:rPr>
              <a:t>courier risking his life – and that of others – on the road.</a:t>
            </a:r>
            <a:endParaRPr lang="en-US" dirty="0"/>
          </a:p>
        </p:txBody>
      </p:sp>
    </p:spTree>
    <p:extLst>
      <p:ext uri="{BB962C8B-B14F-4D97-AF65-F5344CB8AC3E}">
        <p14:creationId xmlns:p14="http://schemas.microsoft.com/office/powerpoint/2010/main" val="33965925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094153" y="1992924"/>
            <a:ext cx="4329723" cy="2862322"/>
          </a:xfrm>
          <a:prstGeom prst="rect">
            <a:avLst/>
          </a:prstGeom>
        </p:spPr>
        <p:txBody>
          <a:bodyPr wrap="square">
            <a:spAutoFit/>
          </a:bodyPr>
          <a:lstStyle/>
          <a:p>
            <a:r>
              <a:rPr lang="en-US" dirty="0">
                <a:latin typeface="Melior"/>
              </a:rPr>
              <a:t>T</a:t>
            </a:r>
            <a:r>
              <a:rPr lang="en-US" b="0" i="0" u="none" strike="noStrike" baseline="0" dirty="0">
                <a:latin typeface="Melior"/>
              </a:rPr>
              <a:t>he conclusion is being drawn about the</a:t>
            </a:r>
          </a:p>
          <a:p>
            <a:r>
              <a:rPr lang="en-US" b="0" i="0" u="none" strike="noStrike" baseline="0" dirty="0">
                <a:latin typeface="Melior"/>
              </a:rPr>
              <a:t>term ‘demented’ in one sense, whereas the supporting premises</a:t>
            </a:r>
            <a:r>
              <a:rPr lang="en-US" b="0" i="0" u="none" strike="noStrike" dirty="0">
                <a:latin typeface="Melior"/>
              </a:rPr>
              <a:t> </a:t>
            </a:r>
            <a:r>
              <a:rPr lang="en-US" b="0" i="0" u="none" strike="noStrike" baseline="0" dirty="0">
                <a:latin typeface="Melior"/>
              </a:rPr>
              <a:t>involved that term in a different sense. </a:t>
            </a:r>
          </a:p>
          <a:p>
            <a:endParaRPr lang="en-US" dirty="0">
              <a:latin typeface="Melior"/>
            </a:endParaRPr>
          </a:p>
          <a:p>
            <a:r>
              <a:rPr lang="en-US" b="0" i="0" u="none" strike="noStrike" baseline="0" dirty="0">
                <a:latin typeface="Melior"/>
              </a:rPr>
              <a:t>As the term ‘dementia’ (or</a:t>
            </a:r>
            <a:r>
              <a:rPr lang="en-US" b="0" i="0" u="none" strike="noStrike" dirty="0">
                <a:latin typeface="Melior"/>
              </a:rPr>
              <a:t> </a:t>
            </a:r>
            <a:r>
              <a:rPr lang="en-US" b="0" i="0" u="none" strike="noStrike" baseline="0" dirty="0">
                <a:latin typeface="Melior"/>
              </a:rPr>
              <a:t>‘demented’) is used to refer to older people it means an illness;</a:t>
            </a:r>
            <a:r>
              <a:rPr lang="en-US" b="0" i="0" u="none" strike="noStrike" dirty="0">
                <a:latin typeface="Melior"/>
              </a:rPr>
              <a:t> </a:t>
            </a:r>
            <a:r>
              <a:rPr lang="en-US" b="0" i="0" u="none" strike="noStrike" baseline="0" dirty="0">
                <a:latin typeface="Melior"/>
              </a:rPr>
              <a:t>but as it applies to irresponsible drivers (of all ages) it refers to</a:t>
            </a:r>
          </a:p>
          <a:p>
            <a:r>
              <a:rPr lang="en-US" b="0" i="0" u="none" strike="noStrike" baseline="0" dirty="0">
                <a:latin typeface="Melior"/>
              </a:rPr>
              <a:t>craziness.</a:t>
            </a:r>
            <a:endParaRPr lang="en-US" dirty="0"/>
          </a:p>
        </p:txBody>
      </p:sp>
      <p:pic>
        <p:nvPicPr>
          <p:cNvPr id="12290" name="Picture 2" descr="Image result for demented car dr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189" y="1367692"/>
            <a:ext cx="44577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680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613494" y="1985107"/>
            <a:ext cx="3360615" cy="3139321"/>
          </a:xfrm>
          <a:prstGeom prst="rect">
            <a:avLst/>
          </a:prstGeom>
        </p:spPr>
        <p:txBody>
          <a:bodyPr wrap="square">
            <a:spAutoFit/>
          </a:bodyPr>
          <a:lstStyle/>
          <a:p>
            <a:r>
              <a:rPr lang="en-US" b="0" i="0" u="none" strike="noStrike" baseline="0" dirty="0">
                <a:latin typeface="Melior"/>
              </a:rPr>
              <a:t>The difference is between being in a certain state and</a:t>
            </a:r>
          </a:p>
          <a:p>
            <a:r>
              <a:rPr lang="en-US" b="0" i="0" u="none" strike="noStrike" baseline="0" dirty="0">
                <a:latin typeface="Melior"/>
              </a:rPr>
              <a:t>acting as if one were in a similar state. </a:t>
            </a:r>
          </a:p>
          <a:p>
            <a:endParaRPr lang="en-US" dirty="0">
              <a:latin typeface="Melior"/>
            </a:endParaRPr>
          </a:p>
          <a:p>
            <a:r>
              <a:rPr lang="en-US" b="0" i="0" u="none" strike="noStrike" baseline="0" dirty="0">
                <a:latin typeface="Melior"/>
              </a:rPr>
              <a:t>The arguer’s position is</a:t>
            </a:r>
            <a:r>
              <a:rPr lang="en-US" b="0" i="0" u="none" strike="noStrike" dirty="0">
                <a:latin typeface="Melior"/>
              </a:rPr>
              <a:t> </a:t>
            </a:r>
            <a:r>
              <a:rPr lang="en-US" b="0" i="0" u="none" strike="noStrike" baseline="0" dirty="0">
                <a:latin typeface="Melior"/>
              </a:rPr>
              <a:t>that we face more danger from people who act in crazy ways. But</a:t>
            </a:r>
            <a:r>
              <a:rPr lang="en-US" b="0" i="0" u="none" strike="noStrike" dirty="0">
                <a:latin typeface="Melior"/>
              </a:rPr>
              <a:t> </a:t>
            </a:r>
            <a:r>
              <a:rPr lang="en-US" b="0" i="0" u="none" strike="noStrike" baseline="0" dirty="0">
                <a:latin typeface="Melior"/>
              </a:rPr>
              <a:t>what is said fails to address the relevant question because of the</a:t>
            </a:r>
            <a:r>
              <a:rPr lang="en-US" b="0" i="0" u="none" strike="noStrike" dirty="0">
                <a:latin typeface="Melior"/>
              </a:rPr>
              <a:t> </a:t>
            </a:r>
            <a:r>
              <a:rPr lang="en-US" b="0" i="0" u="none" strike="noStrike" baseline="0" dirty="0">
                <a:latin typeface="Melior"/>
              </a:rPr>
              <a:t>equivocation.</a:t>
            </a:r>
            <a:endParaRPr lang="en-US" dirty="0"/>
          </a:p>
        </p:txBody>
      </p:sp>
      <p:pic>
        <p:nvPicPr>
          <p:cNvPr id="13314" name="Picture 2" descr="Image result for demented car dr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130" y="2689020"/>
            <a:ext cx="5283933" cy="352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7783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414585" y="2321168"/>
            <a:ext cx="3290277" cy="2308324"/>
          </a:xfrm>
          <a:prstGeom prst="rect">
            <a:avLst/>
          </a:prstGeom>
        </p:spPr>
        <p:txBody>
          <a:bodyPr wrap="square">
            <a:spAutoFit/>
          </a:bodyPr>
          <a:lstStyle/>
          <a:p>
            <a:r>
              <a:rPr lang="en-US" b="0" i="0" u="none" strike="noStrike" baseline="0" dirty="0">
                <a:latin typeface="Melior"/>
              </a:rPr>
              <a:t>The arguer appears to be talking about the same thing</a:t>
            </a:r>
          </a:p>
          <a:p>
            <a:r>
              <a:rPr lang="en-US" b="0" i="0" u="none" strike="noStrike" baseline="0" dirty="0">
                <a:latin typeface="Melior"/>
              </a:rPr>
              <a:t>throughout and stays on the topic of safe driving. It is only by</a:t>
            </a:r>
            <a:r>
              <a:rPr lang="en-US" b="0" i="0" u="none" strike="noStrike" dirty="0">
                <a:latin typeface="Melior"/>
              </a:rPr>
              <a:t> </a:t>
            </a:r>
            <a:r>
              <a:rPr lang="en-US" b="0" i="0" u="none" strike="noStrike" baseline="0" dirty="0">
                <a:latin typeface="Melior"/>
              </a:rPr>
              <a:t>close attention to the terms used and their different senses that we</a:t>
            </a:r>
            <a:r>
              <a:rPr lang="en-US" b="0" i="0" u="none" strike="noStrike" dirty="0">
                <a:latin typeface="Melior"/>
              </a:rPr>
              <a:t> </a:t>
            </a:r>
            <a:r>
              <a:rPr lang="en-US" b="0" i="0" u="none" strike="noStrike" baseline="0" dirty="0">
                <a:latin typeface="Melior"/>
              </a:rPr>
              <a:t>catch the shift that has occurred</a:t>
            </a:r>
            <a:endParaRPr lang="en-US" dirty="0"/>
          </a:p>
        </p:txBody>
      </p:sp>
      <p:sp>
        <p:nvSpPr>
          <p:cNvPr id="3" name="AutoShape 2" descr="Image result for demented car driv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40" name="Picture 4" descr="Image result for demented car driv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621" y="2093911"/>
            <a:ext cx="4640056" cy="2892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4334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2846650" y="2290837"/>
            <a:ext cx="7291920" cy="1754326"/>
          </a:xfrm>
          <a:prstGeom prst="rect">
            <a:avLst/>
          </a:prstGeom>
        </p:spPr>
        <p:txBody>
          <a:bodyPr wrap="square">
            <a:spAutoFit/>
          </a:bodyPr>
          <a:lstStyle/>
          <a:p>
            <a:r>
              <a:rPr lang="en-US" b="1" i="0" u="none" strike="noStrike" baseline="0" dirty="0">
                <a:solidFill>
                  <a:srgbClr val="000000"/>
                </a:solidFill>
                <a:latin typeface="Melior"/>
              </a:rPr>
              <a:t>How to avoid it? </a:t>
            </a:r>
            <a:r>
              <a:rPr lang="en-US" b="1" dirty="0">
                <a:solidFill>
                  <a:srgbClr val="000000"/>
                </a:solidFill>
                <a:latin typeface="Melior"/>
              </a:rPr>
              <a:t>Ask yourself the following questions:</a:t>
            </a:r>
            <a:endParaRPr lang="en-US" b="1" i="0" u="none" strike="noStrike" baseline="0" dirty="0">
              <a:solidFill>
                <a:srgbClr val="000000"/>
              </a:solidFill>
              <a:latin typeface="Melior"/>
            </a:endParaRPr>
          </a:p>
          <a:p>
            <a:endParaRPr lang="en-US" dirty="0">
              <a:solidFill>
                <a:srgbClr val="000000"/>
              </a:solidFill>
              <a:latin typeface="Melior"/>
            </a:endParaRPr>
          </a:p>
          <a:p>
            <a:r>
              <a:rPr lang="en-US" dirty="0">
                <a:latin typeface="Melior"/>
              </a:rPr>
              <a:t>1. Have key terms, concepts, or phrases retained their initial meanings throughout the argument?</a:t>
            </a:r>
          </a:p>
          <a:p>
            <a:r>
              <a:rPr lang="en-US" dirty="0">
                <a:latin typeface="Melior"/>
              </a:rPr>
              <a:t>2. Does any shift of meaning indicate that the conclusion fails to prove what it was supposed to prove?</a:t>
            </a:r>
            <a:endParaRPr lang="en-US" dirty="0"/>
          </a:p>
        </p:txBody>
      </p:sp>
    </p:spTree>
    <p:extLst>
      <p:ext uri="{BB962C8B-B14F-4D97-AF65-F5344CB8AC3E}">
        <p14:creationId xmlns:p14="http://schemas.microsoft.com/office/powerpoint/2010/main" val="6859674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51692" y="248477"/>
            <a:ext cx="6096000" cy="400110"/>
          </a:xfrm>
          <a:prstGeom prst="rect">
            <a:avLst/>
          </a:prstGeom>
        </p:spPr>
        <p:txBody>
          <a:bodyPr>
            <a:spAutoFit/>
          </a:bodyPr>
          <a:lstStyle/>
          <a:p>
            <a:r>
              <a:rPr lang="en-US" sz="2000" b="1" i="0" u="none" strike="noStrike" baseline="0" dirty="0">
                <a:latin typeface="Melior"/>
              </a:rPr>
              <a:t>Ad Arguments</a:t>
            </a:r>
            <a:endParaRPr lang="en-US" sz="2000" b="1" dirty="0"/>
          </a:p>
        </p:txBody>
      </p:sp>
      <p:sp>
        <p:nvSpPr>
          <p:cNvPr id="7" name="Rectangle 6"/>
          <p:cNvSpPr/>
          <p:nvPr/>
        </p:nvSpPr>
        <p:spPr>
          <a:xfrm>
            <a:off x="4364677" y="2290837"/>
            <a:ext cx="2275046" cy="1754326"/>
          </a:xfrm>
          <a:prstGeom prst="rect">
            <a:avLst/>
          </a:prstGeom>
        </p:spPr>
        <p:txBody>
          <a:bodyPr wrap="none">
            <a:spAutoFit/>
          </a:bodyPr>
          <a:lstStyle/>
          <a:p>
            <a:r>
              <a:rPr lang="en-US" b="0" i="0" u="none" strike="noStrike" baseline="0" dirty="0">
                <a:latin typeface="Melior"/>
              </a:rPr>
              <a:t>1. Ad Hominem</a:t>
            </a:r>
          </a:p>
          <a:p>
            <a:r>
              <a:rPr lang="en-US" dirty="0">
                <a:latin typeface="Melior"/>
              </a:rPr>
              <a:t>2. Ad </a:t>
            </a:r>
            <a:r>
              <a:rPr lang="en-US" dirty="0" err="1">
                <a:latin typeface="Melior"/>
              </a:rPr>
              <a:t>Populum</a:t>
            </a:r>
            <a:endParaRPr lang="en-US" dirty="0">
              <a:latin typeface="Melior"/>
            </a:endParaRPr>
          </a:p>
          <a:p>
            <a:r>
              <a:rPr lang="en-US" dirty="0">
                <a:latin typeface="Melior"/>
              </a:rPr>
              <a:t>3. Ad </a:t>
            </a:r>
            <a:r>
              <a:rPr lang="en-US" dirty="0" err="1">
                <a:latin typeface="Melior"/>
              </a:rPr>
              <a:t>Baculum</a:t>
            </a:r>
            <a:br>
              <a:rPr lang="en-US" dirty="0">
                <a:latin typeface="Melior"/>
              </a:rPr>
            </a:br>
            <a:r>
              <a:rPr lang="en-US" dirty="0">
                <a:latin typeface="Melior"/>
              </a:rPr>
              <a:t>4. Ad </a:t>
            </a:r>
            <a:r>
              <a:rPr lang="en-US" dirty="0" err="1">
                <a:latin typeface="Melior"/>
              </a:rPr>
              <a:t>Misericordiam</a:t>
            </a:r>
            <a:endParaRPr lang="en-US" dirty="0">
              <a:latin typeface="Melior"/>
            </a:endParaRPr>
          </a:p>
          <a:p>
            <a:r>
              <a:rPr lang="en-US" dirty="0">
                <a:latin typeface="Melior"/>
              </a:rPr>
              <a:t>5. Ad </a:t>
            </a:r>
            <a:r>
              <a:rPr lang="en-US" dirty="0" err="1">
                <a:latin typeface="Melior"/>
              </a:rPr>
              <a:t>Ignorantiam</a:t>
            </a:r>
            <a:endParaRPr lang="en-US" dirty="0">
              <a:latin typeface="Melior"/>
            </a:endParaRPr>
          </a:p>
          <a:p>
            <a:endParaRPr lang="en-US" dirty="0"/>
          </a:p>
        </p:txBody>
      </p:sp>
    </p:spTree>
    <p:extLst>
      <p:ext uri="{BB962C8B-B14F-4D97-AF65-F5344CB8AC3E}">
        <p14:creationId xmlns:p14="http://schemas.microsoft.com/office/powerpoint/2010/main" val="17808887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5" name="Rectangle 4"/>
          <p:cNvSpPr/>
          <p:nvPr/>
        </p:nvSpPr>
        <p:spPr>
          <a:xfrm>
            <a:off x="3188677" y="2049086"/>
            <a:ext cx="6096000" cy="2585323"/>
          </a:xfrm>
          <a:prstGeom prst="rect">
            <a:avLst/>
          </a:prstGeom>
        </p:spPr>
        <p:txBody>
          <a:bodyPr>
            <a:spAutoFit/>
          </a:bodyPr>
          <a:lstStyle/>
          <a:p>
            <a:r>
              <a:rPr lang="en-US" b="0" i="0" u="none" strike="noStrike" baseline="0" dirty="0">
                <a:latin typeface="Melior"/>
              </a:rPr>
              <a:t>In the wide public domain, where controversial issues are debated</a:t>
            </a:r>
            <a:r>
              <a:rPr lang="en-US" b="0" i="0" u="none" strike="noStrike" dirty="0">
                <a:latin typeface="Melior"/>
              </a:rPr>
              <a:t> </a:t>
            </a:r>
            <a:r>
              <a:rPr lang="en-US" b="0" i="0" u="none" strike="noStrike" baseline="0" dirty="0">
                <a:latin typeface="Melior"/>
              </a:rPr>
              <a:t>and personalities invariably clash, the strategy of attacking an</a:t>
            </a:r>
            <a:r>
              <a:rPr lang="en-US" b="0" i="0" u="none" strike="noStrike" dirty="0">
                <a:latin typeface="Melior"/>
              </a:rPr>
              <a:t> </a:t>
            </a:r>
            <a:r>
              <a:rPr lang="en-US" b="0" i="0" u="none" strike="noStrike" baseline="0" dirty="0">
                <a:latin typeface="Melior"/>
              </a:rPr>
              <a:t>opponent because of some real or perceived characteristic, circumstance,</a:t>
            </a:r>
            <a:r>
              <a:rPr lang="en-US" b="0" i="0" u="none" strike="noStrike" dirty="0">
                <a:latin typeface="Melior"/>
              </a:rPr>
              <a:t> </a:t>
            </a:r>
            <a:r>
              <a:rPr lang="en-US" b="0" i="0" u="none" strike="noStrike" baseline="0" dirty="0">
                <a:latin typeface="Melior"/>
              </a:rPr>
              <a:t>or association is particularly prevalent. </a:t>
            </a:r>
          </a:p>
          <a:p>
            <a:endParaRPr lang="en-US" dirty="0">
              <a:latin typeface="Melior"/>
            </a:endParaRPr>
          </a:p>
          <a:p>
            <a:r>
              <a:rPr lang="en-US" b="0" i="0" u="none" strike="noStrike" baseline="0" dirty="0">
                <a:latin typeface="Melior"/>
              </a:rPr>
              <a:t>The strategy</a:t>
            </a:r>
            <a:r>
              <a:rPr lang="en-US" b="0" i="0" u="none" strike="noStrike" dirty="0">
                <a:latin typeface="Melior"/>
              </a:rPr>
              <a:t> </a:t>
            </a:r>
            <a:r>
              <a:rPr lang="en-US" b="0" i="0" u="none" strike="noStrike" baseline="0" dirty="0">
                <a:latin typeface="Melior"/>
              </a:rPr>
              <a:t>of attacking the person falls under the general umbrella of </a:t>
            </a:r>
            <a:r>
              <a:rPr lang="en-US" b="0" i="0" u="none" strike="noStrike" baseline="0" dirty="0" err="1">
                <a:latin typeface="Melior"/>
              </a:rPr>
              <a:t>ethotic</a:t>
            </a:r>
            <a:r>
              <a:rPr lang="en-US" dirty="0">
                <a:latin typeface="Melior"/>
              </a:rPr>
              <a:t> </a:t>
            </a:r>
            <a:r>
              <a:rPr lang="en-US" b="0" i="0" u="none" strike="noStrike" baseline="0" dirty="0">
                <a:latin typeface="Melior"/>
              </a:rPr>
              <a:t>arguments, that is, arguments that deal with some feature of the</a:t>
            </a:r>
            <a:r>
              <a:rPr lang="en-US" b="0" i="0" u="none" strike="noStrike" dirty="0">
                <a:latin typeface="Melior"/>
              </a:rPr>
              <a:t> </a:t>
            </a:r>
            <a:r>
              <a:rPr lang="en-US" b="0" i="0" u="none" strike="noStrike" baseline="0" dirty="0">
                <a:latin typeface="Melior"/>
              </a:rPr>
              <a:t>character of the speaker</a:t>
            </a:r>
            <a:endParaRPr lang="en-US" dirty="0"/>
          </a:p>
        </p:txBody>
      </p:sp>
    </p:spTree>
    <p:extLst>
      <p:ext uri="{BB962C8B-B14F-4D97-AF65-F5344CB8AC3E}">
        <p14:creationId xmlns:p14="http://schemas.microsoft.com/office/powerpoint/2010/main" val="32509335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7" name="CustomShape 2"/>
          <p:cNvSpPr/>
          <p:nvPr/>
        </p:nvSpPr>
        <p:spPr>
          <a:xfrm>
            <a:off x="3801960" y="2221920"/>
            <a:ext cx="4619160" cy="30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2200" b="0" strike="noStrike" spc="-1" dirty="0">
                <a:solidFill>
                  <a:srgbClr val="000000"/>
                </a:solidFill>
                <a:uFill>
                  <a:solidFill>
                    <a:srgbClr val="FFFFFF"/>
                  </a:solidFill>
                </a:uFill>
                <a:latin typeface="Melior"/>
                <a:ea typeface="DejaVu Sans"/>
              </a:rPr>
              <a:t>4 Major Types of Fallacies</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StarSymbol"/>
              <a:buAutoNum type="arabicPeriod"/>
            </a:pPr>
            <a:r>
              <a:rPr lang="en-GB" sz="2200" b="0" strike="noStrike" spc="-1" dirty="0">
                <a:solidFill>
                  <a:srgbClr val="000000"/>
                </a:solidFill>
                <a:uFill>
                  <a:solidFill>
                    <a:srgbClr val="FFFFFF"/>
                  </a:solidFill>
                </a:uFill>
                <a:latin typeface="Melior"/>
                <a:ea typeface="DejaVu Sans"/>
              </a:rPr>
              <a:t>Fallacies of Diversion (LAST WEEK)</a:t>
            </a:r>
            <a:endParaRPr lang="en-GB"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StarSymbol"/>
              <a:buAutoNum type="arabicPeriod"/>
            </a:pPr>
            <a:r>
              <a:rPr lang="en-GB" sz="2200" b="0" strike="noStrike" spc="-1" dirty="0">
                <a:solidFill>
                  <a:srgbClr val="000000"/>
                </a:solidFill>
                <a:uFill>
                  <a:solidFill>
                    <a:srgbClr val="FFFFFF"/>
                  </a:solidFill>
                </a:uFill>
                <a:latin typeface="Melior"/>
                <a:ea typeface="DejaVu Sans"/>
              </a:rPr>
              <a:t>Fallacies of Structure </a:t>
            </a:r>
            <a:r>
              <a:rPr lang="en-GB" sz="2200" spc="-1" dirty="0">
                <a:solidFill>
                  <a:srgbClr val="000000"/>
                </a:solidFill>
                <a:uFill>
                  <a:solidFill>
                    <a:srgbClr val="FFFFFF"/>
                  </a:solidFill>
                </a:uFill>
                <a:latin typeface="Melior"/>
                <a:ea typeface="DejaVu Sans"/>
              </a:rPr>
              <a:t>(LAST WEEK)</a:t>
            </a:r>
            <a:endParaRPr lang="en-GB" sz="1800" b="0" strike="noStrike" spc="-1" dirty="0">
              <a:solidFill>
                <a:srgbClr val="000000"/>
              </a:solidFill>
              <a:uFill>
                <a:solidFill>
                  <a:srgbClr val="FFFFFF"/>
                </a:solidFill>
              </a:uFill>
              <a:latin typeface="Arial"/>
            </a:endParaRPr>
          </a:p>
          <a:p>
            <a:pPr>
              <a:lnSpc>
                <a:spcPct val="100000"/>
              </a:lnSpc>
            </a:pPr>
            <a:r>
              <a:rPr lang="en-GB" sz="2200" b="0" strike="noStrike" spc="-1" dirty="0">
                <a:solidFill>
                  <a:srgbClr val="000000"/>
                </a:solidFill>
                <a:uFill>
                  <a:solidFill>
                    <a:srgbClr val="FFFFFF"/>
                  </a:solidFill>
                </a:uFill>
                <a:latin typeface="Melior"/>
                <a:ea typeface="DejaVu Sans"/>
              </a:rPr>
              <a:t>3. Fallacies of Language (TODAY)</a:t>
            </a:r>
            <a:endParaRPr lang="en-GB" sz="1800" b="0" strike="noStrike" spc="-1" dirty="0">
              <a:solidFill>
                <a:srgbClr val="000000"/>
              </a:solidFill>
              <a:uFill>
                <a:solidFill>
                  <a:srgbClr val="FFFFFF"/>
                </a:solidFill>
              </a:uFill>
              <a:latin typeface="Arial"/>
            </a:endParaRPr>
          </a:p>
          <a:p>
            <a:pPr>
              <a:lnSpc>
                <a:spcPct val="100000"/>
              </a:lnSpc>
            </a:pPr>
            <a:r>
              <a:rPr lang="en-GB" sz="2200" b="0" strike="noStrike" spc="-1" dirty="0">
                <a:solidFill>
                  <a:srgbClr val="000000"/>
                </a:solidFill>
                <a:uFill>
                  <a:solidFill>
                    <a:srgbClr val="FFFFFF"/>
                  </a:solidFill>
                </a:uFill>
                <a:latin typeface="Melior"/>
                <a:ea typeface="DejaVu Sans"/>
              </a:rPr>
              <a:t>4. ‘Ad Arguments’ (TODAY)</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5564643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031631" y="2563447"/>
            <a:ext cx="3079261" cy="2031325"/>
          </a:xfrm>
          <a:prstGeom prst="rect">
            <a:avLst/>
          </a:prstGeom>
        </p:spPr>
        <p:txBody>
          <a:bodyPr wrap="square">
            <a:spAutoFit/>
          </a:bodyPr>
          <a:lstStyle/>
          <a:p>
            <a:r>
              <a:rPr lang="en-US" b="0" i="0" u="none" strike="noStrike" baseline="0" dirty="0">
                <a:latin typeface="Melior"/>
              </a:rPr>
              <a:t>Where the attack is problematic in particular</a:t>
            </a:r>
          </a:p>
          <a:p>
            <a:r>
              <a:rPr lang="en-US" b="0" i="0" u="none" strike="noStrike" baseline="0" dirty="0">
                <a:latin typeface="Melior"/>
              </a:rPr>
              <a:t>ways, we charge the attacker with committing the fallacy</a:t>
            </a:r>
            <a:r>
              <a:rPr lang="en-US" b="0" i="0" u="none" strike="noStrike" dirty="0">
                <a:latin typeface="Melior"/>
              </a:rPr>
              <a:t> </a:t>
            </a:r>
            <a:r>
              <a:rPr lang="en-US" b="0" i="0" u="none" strike="noStrike" baseline="0" dirty="0">
                <a:latin typeface="Melior"/>
              </a:rPr>
              <a:t>called </a:t>
            </a:r>
            <a:r>
              <a:rPr lang="en-US" b="0" i="1" u="none" strike="noStrike" baseline="0" dirty="0">
                <a:latin typeface="Melior-Italic"/>
              </a:rPr>
              <a:t>argumentum ad hominem </a:t>
            </a:r>
            <a:r>
              <a:rPr lang="en-US" b="0" i="0" u="none" strike="noStrike" baseline="0" dirty="0">
                <a:latin typeface="Melior"/>
              </a:rPr>
              <a:t>(argument against the person).</a:t>
            </a:r>
            <a:endParaRPr lang="en-US" dirty="0"/>
          </a:p>
        </p:txBody>
      </p:sp>
      <p:pic>
        <p:nvPicPr>
          <p:cNvPr id="15362" name="Picture 2" descr="Image result for ad homine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9508" y="1803119"/>
            <a:ext cx="5875843" cy="330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8236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651261" y="1875338"/>
            <a:ext cx="3157415" cy="1754326"/>
          </a:xfrm>
          <a:prstGeom prst="rect">
            <a:avLst/>
          </a:prstGeom>
        </p:spPr>
        <p:txBody>
          <a:bodyPr wrap="square">
            <a:spAutoFit/>
          </a:bodyPr>
          <a:lstStyle/>
          <a:p>
            <a:r>
              <a:rPr lang="en-US" b="0" i="0" u="none" strike="noStrike" baseline="0" dirty="0">
                <a:solidFill>
                  <a:srgbClr val="000000"/>
                </a:solidFill>
                <a:latin typeface="Melior"/>
              </a:rPr>
              <a:t>The first philosopher to draw attention to the </a:t>
            </a:r>
            <a:r>
              <a:rPr lang="en-US" b="0" i="1" u="none" strike="noStrike" baseline="0" dirty="0">
                <a:solidFill>
                  <a:srgbClr val="000000"/>
                </a:solidFill>
                <a:latin typeface="Melior-Italic"/>
              </a:rPr>
              <a:t>ad hominem</a:t>
            </a:r>
          </a:p>
          <a:p>
            <a:r>
              <a:rPr lang="en-US" b="0" i="0" u="none" strike="noStrike" baseline="0" dirty="0">
                <a:solidFill>
                  <a:srgbClr val="000000"/>
                </a:solidFill>
                <a:latin typeface="Melior"/>
              </a:rPr>
              <a:t>is John Locke (1632–1704),</a:t>
            </a:r>
            <a:r>
              <a:rPr lang="en-US" b="0" i="0" u="none" strike="noStrike" dirty="0">
                <a:solidFill>
                  <a:srgbClr val="000000"/>
                </a:solidFill>
                <a:latin typeface="Melior"/>
              </a:rPr>
              <a:t> even though</a:t>
            </a:r>
            <a:r>
              <a:rPr lang="en-US" dirty="0">
                <a:solidFill>
                  <a:srgbClr val="000000"/>
                </a:solidFill>
                <a:latin typeface="Melior"/>
              </a:rPr>
              <a:t> Aristotle clearly described this fallacy in his Sophistical Refutations</a:t>
            </a:r>
            <a:r>
              <a:rPr lang="en-US" b="0" i="0" u="none" strike="noStrike" baseline="0" dirty="0">
                <a:solidFill>
                  <a:srgbClr val="000000"/>
                </a:solidFill>
                <a:latin typeface="Melior"/>
              </a:rPr>
              <a:t>.</a:t>
            </a:r>
            <a:endParaRPr lang="en-US" dirty="0"/>
          </a:p>
        </p:txBody>
      </p:sp>
      <p:pic>
        <p:nvPicPr>
          <p:cNvPr id="16386" name="Picture 2" descr="Image result for john lock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2622" y="2063262"/>
            <a:ext cx="3136408" cy="362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794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148862" y="2751015"/>
            <a:ext cx="3649785" cy="1477328"/>
          </a:xfrm>
          <a:prstGeom prst="rect">
            <a:avLst/>
          </a:prstGeom>
        </p:spPr>
        <p:txBody>
          <a:bodyPr wrap="square">
            <a:spAutoFit/>
          </a:bodyPr>
          <a:lstStyle/>
          <a:p>
            <a:r>
              <a:rPr lang="en-US" b="0" i="0" u="none" strike="noStrike" baseline="0" dirty="0">
                <a:latin typeface="Melior"/>
              </a:rPr>
              <a:t>Aristotle writes</a:t>
            </a:r>
            <a:r>
              <a:rPr lang="en-US" dirty="0">
                <a:latin typeface="Melior"/>
              </a:rPr>
              <a:t> </a:t>
            </a:r>
            <a:r>
              <a:rPr lang="en-US" b="0" i="0" u="none" strike="noStrike" baseline="0" dirty="0">
                <a:latin typeface="Melior"/>
              </a:rPr>
              <a:t>with reference to an example, “this solution will not suit every</a:t>
            </a:r>
            <a:r>
              <a:rPr lang="en-US" b="0" i="0" u="none" strike="noStrike" dirty="0">
                <a:latin typeface="Melior"/>
              </a:rPr>
              <a:t> </a:t>
            </a:r>
            <a:r>
              <a:rPr lang="en-US" b="0" i="0" u="none" strike="noStrike" baseline="0" dirty="0">
                <a:latin typeface="Melior"/>
              </a:rPr>
              <a:t>argument . . . but is directed against the questioner, not against the</a:t>
            </a:r>
            <a:r>
              <a:rPr lang="en-US" b="0" i="0" u="none" strike="noStrike" dirty="0">
                <a:latin typeface="Melior"/>
              </a:rPr>
              <a:t> </a:t>
            </a:r>
            <a:r>
              <a:rPr lang="en-US" b="0" i="0" u="none" strike="noStrike" baseline="0" dirty="0">
                <a:latin typeface="Melior"/>
              </a:rPr>
              <a:t>argument.” </a:t>
            </a:r>
          </a:p>
        </p:txBody>
      </p:sp>
      <p:pic>
        <p:nvPicPr>
          <p:cNvPr id="17410" name="Picture 2" descr="Image result for Sophistical Refut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175" y="1262306"/>
            <a:ext cx="3171825" cy="475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760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570893" y="2516554"/>
            <a:ext cx="2352431" cy="2308324"/>
          </a:xfrm>
          <a:prstGeom prst="rect">
            <a:avLst/>
          </a:prstGeom>
        </p:spPr>
        <p:txBody>
          <a:bodyPr wrap="square">
            <a:spAutoFit/>
          </a:bodyPr>
          <a:lstStyle/>
          <a:p>
            <a:r>
              <a:rPr lang="en-US" b="0" i="0" u="none" strike="noStrike" baseline="0" dirty="0">
                <a:latin typeface="Melior"/>
              </a:rPr>
              <a:t>Locke subsequently  introduced</a:t>
            </a:r>
            <a:r>
              <a:rPr lang="en-US" b="0" i="0" u="none" strike="noStrike" dirty="0">
                <a:latin typeface="Melior"/>
              </a:rPr>
              <a:t> this fallacy</a:t>
            </a:r>
            <a:r>
              <a:rPr lang="en-US" dirty="0">
                <a:latin typeface="Melior"/>
              </a:rPr>
              <a:t> </a:t>
            </a:r>
            <a:r>
              <a:rPr lang="en-US" b="0" i="0" u="none" strike="noStrike" baseline="0" dirty="0">
                <a:latin typeface="Melior"/>
              </a:rPr>
              <a:t>as one of the 4 types of argument that people may use to persuade others or at least silence</a:t>
            </a:r>
            <a:r>
              <a:rPr lang="en-US" b="0" i="0" u="none" strike="noStrike" dirty="0">
                <a:latin typeface="Melior"/>
              </a:rPr>
              <a:t> </a:t>
            </a:r>
            <a:r>
              <a:rPr lang="en-US" b="0" i="0" u="none" strike="noStrike" baseline="0" dirty="0">
                <a:latin typeface="Melior"/>
              </a:rPr>
              <a:t>their opposition.</a:t>
            </a:r>
            <a:endParaRPr lang="en-US" dirty="0"/>
          </a:p>
        </p:txBody>
      </p:sp>
      <p:pic>
        <p:nvPicPr>
          <p:cNvPr id="1843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1452" y="1376607"/>
            <a:ext cx="5096363" cy="43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3165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5767753" y="1808095"/>
            <a:ext cx="6096000" cy="2031325"/>
          </a:xfrm>
          <a:prstGeom prst="rect">
            <a:avLst/>
          </a:prstGeom>
        </p:spPr>
        <p:txBody>
          <a:bodyPr>
            <a:spAutoFit/>
          </a:bodyPr>
          <a:lstStyle/>
          <a:p>
            <a:r>
              <a:rPr lang="en-US" b="0" i="0" u="none" strike="noStrike" baseline="0" dirty="0">
                <a:latin typeface="Melior"/>
              </a:rPr>
              <a:t>EXAMPLE</a:t>
            </a:r>
            <a:r>
              <a:rPr lang="en-US" b="0" i="0" u="none" strike="noStrike" dirty="0">
                <a:latin typeface="Melior"/>
              </a:rPr>
              <a:t> 1</a:t>
            </a:r>
          </a:p>
          <a:p>
            <a:r>
              <a:rPr lang="en-US" dirty="0">
                <a:latin typeface="Melior"/>
              </a:rPr>
              <a:t>Context: a book -</a:t>
            </a:r>
            <a:r>
              <a:rPr lang="en-US" i="1" dirty="0">
                <a:latin typeface="Melior-Italic"/>
              </a:rPr>
              <a:t> The Skeptical Environmentalist-</a:t>
            </a:r>
            <a:r>
              <a:rPr lang="en-US" dirty="0">
                <a:latin typeface="Melior"/>
              </a:rPr>
              <a:t> published in </a:t>
            </a:r>
            <a:r>
              <a:rPr lang="en-US" b="0" i="0" u="none" strike="noStrike" baseline="0" dirty="0">
                <a:latin typeface="Melior"/>
              </a:rPr>
              <a:t>2001 by </a:t>
            </a:r>
            <a:r>
              <a:rPr lang="en-US" b="0" i="0" u="none" strike="noStrike" baseline="0" dirty="0" err="1">
                <a:latin typeface="Melior"/>
              </a:rPr>
              <a:t>Bjørn</a:t>
            </a:r>
            <a:r>
              <a:rPr lang="en-US" b="0" i="0" u="none" strike="noStrike" baseline="0" dirty="0">
                <a:latin typeface="Melior"/>
              </a:rPr>
              <a:t> </a:t>
            </a:r>
            <a:r>
              <a:rPr lang="en-US" b="0" i="0" u="none" strike="noStrike" baseline="0" dirty="0" err="1">
                <a:latin typeface="Melior"/>
              </a:rPr>
              <a:t>Lomborg</a:t>
            </a:r>
            <a:r>
              <a:rPr lang="en-US" b="0" i="0" u="none" strike="noStrike" baseline="0" dirty="0">
                <a:latin typeface="Melior"/>
              </a:rPr>
              <a:t>, who</a:t>
            </a:r>
            <a:r>
              <a:rPr lang="en-US" b="0" i="0" u="none" strike="noStrike" dirty="0">
                <a:latin typeface="Melior"/>
              </a:rPr>
              <a:t> is</a:t>
            </a:r>
            <a:endParaRPr lang="en-US" b="0" i="0" u="none" strike="noStrike" baseline="0" dirty="0">
              <a:latin typeface="Melior"/>
            </a:endParaRPr>
          </a:p>
          <a:p>
            <a:r>
              <a:rPr lang="en-US" b="0" i="0" u="none" strike="noStrike" baseline="0" dirty="0">
                <a:latin typeface="Melior"/>
              </a:rPr>
              <a:t>Danish political scientist. </a:t>
            </a:r>
          </a:p>
          <a:p>
            <a:endParaRPr lang="en-US" dirty="0">
              <a:latin typeface="Melior"/>
            </a:endParaRPr>
          </a:p>
          <a:p>
            <a:r>
              <a:rPr lang="en-US" b="0" i="0" u="none" strike="noStrike" baseline="0" dirty="0">
                <a:latin typeface="Melior"/>
              </a:rPr>
              <a:t>Hot debate between him</a:t>
            </a:r>
            <a:r>
              <a:rPr lang="en-US" b="0" i="0" u="none" strike="noStrike" dirty="0">
                <a:latin typeface="Melior"/>
              </a:rPr>
              <a:t> and the scientific community</a:t>
            </a:r>
            <a:r>
              <a:rPr lang="en-US" b="0" i="0" u="none" strike="noStrike" baseline="0" dirty="0">
                <a:latin typeface="Melior"/>
              </a:rPr>
              <a:t> (experts in the field of environmental science)</a:t>
            </a:r>
            <a:endParaRPr lang="en-US" dirty="0"/>
          </a:p>
        </p:txBody>
      </p:sp>
      <p:pic>
        <p:nvPicPr>
          <p:cNvPr id="19460" name="Picture 4" descr="Image result for The Skeptical Environmenta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897" y="2667787"/>
            <a:ext cx="2095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148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2993292" y="2063940"/>
            <a:ext cx="6096000" cy="2031325"/>
          </a:xfrm>
          <a:prstGeom prst="rect">
            <a:avLst/>
          </a:prstGeom>
        </p:spPr>
        <p:txBody>
          <a:bodyPr>
            <a:spAutoFit/>
          </a:bodyPr>
          <a:lstStyle/>
          <a:p>
            <a:r>
              <a:rPr lang="en-US" b="0" i="0" u="none" strike="noStrike" baseline="0" dirty="0">
                <a:latin typeface="Melior"/>
              </a:rPr>
              <a:t>‘And who is </a:t>
            </a:r>
            <a:r>
              <a:rPr lang="en-US" b="0" i="0" u="none" strike="noStrike" baseline="0" dirty="0" err="1">
                <a:latin typeface="Melior"/>
              </a:rPr>
              <a:t>Lomborg</a:t>
            </a:r>
            <a:r>
              <a:rPr lang="en-US" b="0" i="0" u="none" strike="noStrike" baseline="0" dirty="0">
                <a:latin typeface="Melior"/>
              </a:rPr>
              <a:t>, I wondered, and why haven’t I come across him</a:t>
            </a:r>
            <a:r>
              <a:rPr lang="en-US" b="0" i="0" u="none" strike="noStrike" dirty="0">
                <a:latin typeface="Melior"/>
              </a:rPr>
              <a:t> </a:t>
            </a:r>
            <a:r>
              <a:rPr lang="en-US" b="0" i="0" u="none" strike="noStrike" baseline="0" dirty="0">
                <a:latin typeface="Melior"/>
              </a:rPr>
              <a:t>at any of the meetings where the usual suspects debate costs, benefits,</a:t>
            </a:r>
            <a:r>
              <a:rPr lang="en-US" b="0" i="0" u="none" strike="noStrike" dirty="0">
                <a:latin typeface="Melior"/>
              </a:rPr>
              <a:t> </a:t>
            </a:r>
            <a:r>
              <a:rPr lang="en-US" b="0" i="0" u="none" strike="noStrike" baseline="0" dirty="0">
                <a:latin typeface="Melior"/>
              </a:rPr>
              <a:t>extinction rates, carrying capacity or cloud feedback? I couldn’t recall</a:t>
            </a:r>
            <a:r>
              <a:rPr lang="en-US" b="0" i="0" u="none" strike="noStrike" dirty="0">
                <a:latin typeface="Melior"/>
              </a:rPr>
              <a:t> </a:t>
            </a:r>
            <a:r>
              <a:rPr lang="en-US" b="0" i="0" u="none" strike="noStrike" baseline="0" dirty="0">
                <a:latin typeface="Melior"/>
              </a:rPr>
              <a:t>reading any scientific or policy contributions from him either. But</a:t>
            </a:r>
          </a:p>
          <a:p>
            <a:r>
              <a:rPr lang="en-US" b="0" i="0" u="none" strike="noStrike" baseline="0" dirty="0">
                <a:latin typeface="Melior"/>
              </a:rPr>
              <a:t>there was this massive 515-page tome with a whopping 2,930 endnotes</a:t>
            </a:r>
            <a:r>
              <a:rPr lang="en-US" b="0" i="0" u="none" strike="noStrike" dirty="0">
                <a:latin typeface="Melior"/>
              </a:rPr>
              <a:t> </a:t>
            </a:r>
            <a:r>
              <a:rPr lang="en-US" b="0" i="0" u="none" strike="noStrike" baseline="0" dirty="0">
                <a:latin typeface="Melior"/>
              </a:rPr>
              <a:t>to wade through. …..</a:t>
            </a:r>
            <a:endParaRPr lang="en-US" dirty="0"/>
          </a:p>
        </p:txBody>
      </p:sp>
    </p:spTree>
    <p:extLst>
      <p:ext uri="{BB962C8B-B14F-4D97-AF65-F5344CB8AC3E}">
        <p14:creationId xmlns:p14="http://schemas.microsoft.com/office/powerpoint/2010/main" val="12999401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048000" y="1305342"/>
            <a:ext cx="6096000" cy="3416320"/>
          </a:xfrm>
          <a:prstGeom prst="rect">
            <a:avLst/>
          </a:prstGeom>
        </p:spPr>
        <p:txBody>
          <a:bodyPr>
            <a:spAutoFit/>
          </a:bodyPr>
          <a:lstStyle/>
          <a:p>
            <a:r>
              <a:rPr lang="en-US" b="0" i="0" u="none" strike="noStrike" baseline="0" dirty="0">
                <a:latin typeface="Melior"/>
              </a:rPr>
              <a:t>….On page xx of his preface, </a:t>
            </a:r>
            <a:r>
              <a:rPr lang="en-US" b="0" i="0" u="none" strike="noStrike" baseline="0" dirty="0" err="1">
                <a:latin typeface="Melior"/>
              </a:rPr>
              <a:t>Lomborg</a:t>
            </a:r>
            <a:r>
              <a:rPr lang="en-US" b="0" i="0" u="none" strike="noStrike" baseline="0" dirty="0">
                <a:latin typeface="Melior"/>
              </a:rPr>
              <a:t> admits, “I am not</a:t>
            </a:r>
          </a:p>
          <a:p>
            <a:r>
              <a:rPr lang="en-US" b="0" i="0" u="none" strike="noStrike" baseline="0" dirty="0">
                <a:latin typeface="Melior"/>
              </a:rPr>
              <a:t>myself an expert as regards environmental problems” – truer words are</a:t>
            </a:r>
            <a:r>
              <a:rPr lang="en-US" b="0" i="0" u="none" strike="noStrike" dirty="0">
                <a:latin typeface="Melior"/>
              </a:rPr>
              <a:t> </a:t>
            </a:r>
            <a:r>
              <a:rPr lang="en-US" b="0" i="0" u="none" strike="noStrike" baseline="0" dirty="0">
                <a:latin typeface="Melior"/>
              </a:rPr>
              <a:t>not found in the rest of the book, as I’ll soon illustrate. I will report primarily</a:t>
            </a:r>
            <a:r>
              <a:rPr lang="en-US" b="0" i="0" u="none" strike="noStrike" dirty="0">
                <a:latin typeface="Melior"/>
              </a:rPr>
              <a:t> </a:t>
            </a:r>
            <a:r>
              <a:rPr lang="en-US" b="0" i="0" u="none" strike="noStrike" baseline="0" dirty="0">
                <a:latin typeface="Melior"/>
              </a:rPr>
              <a:t>on the thick global warming chapter and its 600-plus endnotes.</a:t>
            </a:r>
          </a:p>
          <a:p>
            <a:endParaRPr lang="en-US" b="0" i="0" u="none" strike="noStrike" baseline="0" dirty="0">
              <a:latin typeface="Melior"/>
            </a:endParaRPr>
          </a:p>
          <a:p>
            <a:r>
              <a:rPr lang="en-US" b="0" i="0" u="none" strike="noStrike" baseline="0" dirty="0">
                <a:latin typeface="Melior"/>
              </a:rPr>
              <a:t>That kind of deadweight of detail alone conjures at least the trappings</a:t>
            </a:r>
            <a:r>
              <a:rPr lang="en-US" b="0" i="0" u="none" strike="noStrike" dirty="0">
                <a:latin typeface="Melior"/>
              </a:rPr>
              <a:t> </a:t>
            </a:r>
            <a:r>
              <a:rPr lang="en-US" b="0" i="0" u="none" strike="noStrike" baseline="0" dirty="0">
                <a:latin typeface="Melior"/>
              </a:rPr>
              <a:t>of comprehensive and careful scholarship. So how does the reality of</a:t>
            </a:r>
            <a:r>
              <a:rPr lang="en-US" b="0" i="0" u="none" strike="noStrike" dirty="0">
                <a:latin typeface="Melior"/>
              </a:rPr>
              <a:t> </a:t>
            </a:r>
            <a:r>
              <a:rPr lang="en-US" b="0" i="0" u="none" strike="noStrike" baseline="0" dirty="0">
                <a:latin typeface="Melior"/>
              </a:rPr>
              <a:t>the text hold up to the pretense? I’m sure you can already guess, but</a:t>
            </a:r>
          </a:p>
          <a:p>
            <a:r>
              <a:rPr lang="en-US" b="0" i="0" u="none" strike="noStrike" baseline="0" dirty="0">
                <a:latin typeface="Melior"/>
              </a:rPr>
              <a:t>let me give some examples to make clear what I learned by reading….</a:t>
            </a:r>
            <a:endParaRPr lang="en-US" dirty="0"/>
          </a:p>
        </p:txBody>
      </p:sp>
    </p:spTree>
    <p:extLst>
      <p:ext uri="{BB962C8B-B14F-4D97-AF65-F5344CB8AC3E}">
        <p14:creationId xmlns:p14="http://schemas.microsoft.com/office/powerpoint/2010/main" val="4607225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047262" y="2032000"/>
            <a:ext cx="2876062" cy="3139321"/>
          </a:xfrm>
          <a:prstGeom prst="rect">
            <a:avLst/>
          </a:prstGeom>
        </p:spPr>
        <p:txBody>
          <a:bodyPr wrap="square">
            <a:spAutoFit/>
          </a:bodyPr>
          <a:lstStyle/>
          <a:p>
            <a:r>
              <a:rPr lang="en-US" b="0" i="0" u="none" strike="noStrike" baseline="0" dirty="0">
                <a:latin typeface="Arial" panose="020B0604020202020204" pitchFamily="34" charset="0"/>
                <a:cs typeface="Arial" panose="020B0604020202020204" pitchFamily="34" charset="0"/>
              </a:rPr>
              <a:t>The first reason given to undermine </a:t>
            </a:r>
            <a:r>
              <a:rPr lang="en-US" b="0" i="0" u="none" strike="noStrike" baseline="0" dirty="0" err="1">
                <a:latin typeface="Arial" panose="020B0604020202020204" pitchFamily="34" charset="0"/>
                <a:cs typeface="Arial" panose="020B0604020202020204" pitchFamily="34" charset="0"/>
              </a:rPr>
              <a:t>Lomborg’s</a:t>
            </a:r>
            <a:r>
              <a:rPr lang="en-US" b="0" i="0" u="none" strike="noStrike" baseline="0" dirty="0">
                <a:latin typeface="Arial" panose="020B0604020202020204" pitchFamily="34" charset="0"/>
                <a:cs typeface="Arial" panose="020B0604020202020204" pitchFamily="34" charset="0"/>
              </a:rPr>
              <a:t> work is an </a:t>
            </a:r>
            <a:r>
              <a:rPr lang="en-US" b="0" i="0" u="none" strike="noStrike" baseline="0" dirty="0" err="1">
                <a:latin typeface="Arial" panose="020B0604020202020204" pitchFamily="34" charset="0"/>
                <a:cs typeface="Arial" panose="020B0604020202020204" pitchFamily="34" charset="0"/>
              </a:rPr>
              <a:t>ethotic</a:t>
            </a:r>
            <a:r>
              <a:rPr lang="en-US" b="0" i="0" u="none" strike="noStrike" baseline="0" dirty="0">
                <a:latin typeface="Arial" panose="020B0604020202020204" pitchFamily="34" charset="0"/>
                <a:cs typeface="Arial" panose="020B0604020202020204" pitchFamily="34" charset="0"/>
              </a:rPr>
              <a:t> one,</a:t>
            </a:r>
            <a:r>
              <a:rPr lang="en-US" b="0" i="0" u="none" strike="noStrike" dirty="0">
                <a:latin typeface="Arial" panose="020B0604020202020204" pitchFamily="34" charset="0"/>
                <a:cs typeface="Arial" panose="020B0604020202020204" pitchFamily="34" charset="0"/>
              </a:rPr>
              <a:t> </a:t>
            </a:r>
            <a:r>
              <a:rPr lang="en-US" b="0" i="0" u="none" strike="noStrike" baseline="0" dirty="0">
                <a:latin typeface="Arial" panose="020B0604020202020204" pitchFamily="34" charset="0"/>
                <a:cs typeface="Arial" panose="020B0604020202020204" pitchFamily="34" charset="0"/>
              </a:rPr>
              <a:t>derived from the wondering about </a:t>
            </a:r>
            <a:r>
              <a:rPr lang="en-US" b="0" i="0" u="none" strike="noStrike" baseline="0" dirty="0" err="1">
                <a:latin typeface="Arial" panose="020B0604020202020204" pitchFamily="34" charset="0"/>
                <a:cs typeface="Arial" panose="020B0604020202020204" pitchFamily="34" charset="0"/>
              </a:rPr>
              <a:t>Lomborg’s</a:t>
            </a:r>
            <a:r>
              <a:rPr lang="en-US" b="0" i="0" u="none" strike="noStrike" baseline="0" dirty="0">
                <a:latin typeface="Arial" panose="020B0604020202020204" pitchFamily="34" charset="0"/>
                <a:cs typeface="Arial" panose="020B0604020202020204" pitchFamily="34" charset="0"/>
              </a:rPr>
              <a:t> absence from previous</a:t>
            </a:r>
            <a:r>
              <a:rPr lang="en-US" b="0" i="0" u="none" strike="noStrike" dirty="0">
                <a:latin typeface="Arial" panose="020B0604020202020204" pitchFamily="34" charset="0"/>
                <a:cs typeface="Arial" panose="020B0604020202020204" pitchFamily="34" charset="0"/>
              </a:rPr>
              <a:t> </a:t>
            </a:r>
            <a:r>
              <a:rPr lang="en-US" b="0" i="0" u="none" strike="noStrike" baseline="0" dirty="0">
                <a:latin typeface="Arial" panose="020B0604020202020204" pitchFamily="34" charset="0"/>
                <a:cs typeface="Arial" panose="020B0604020202020204" pitchFamily="34" charset="0"/>
              </a:rPr>
              <a:t>debates on such issues </a:t>
            </a:r>
            <a:r>
              <a:rPr lang="en-US" dirty="0">
                <a:latin typeface="Arial" panose="020B0604020202020204" pitchFamily="34" charset="0"/>
                <a:cs typeface="Arial" panose="020B0604020202020204" pitchFamily="34" charset="0"/>
              </a:rPr>
              <a:t>and his lack of contribution to the </a:t>
            </a:r>
            <a:r>
              <a:rPr lang="en-US" i="1" dirty="0">
                <a:latin typeface="Arial" panose="020B0604020202020204" pitchFamily="34" charset="0"/>
                <a:cs typeface="Arial" panose="020B0604020202020204" pitchFamily="34" charset="0"/>
              </a:rPr>
              <a:t>scientific </a:t>
            </a:r>
            <a:r>
              <a:rPr lang="en-US" dirty="0">
                <a:latin typeface="Arial" panose="020B0604020202020204" pitchFamily="34" charset="0"/>
                <a:cs typeface="Arial" panose="020B0604020202020204" pitchFamily="34" charset="0"/>
              </a:rPr>
              <a:t>literature</a:t>
            </a:r>
          </a:p>
          <a:p>
            <a:r>
              <a:rPr lang="en-US" dirty="0">
                <a:latin typeface="Arial" panose="020B0604020202020204" pitchFamily="34" charset="0"/>
                <a:cs typeface="Arial" panose="020B0604020202020204" pitchFamily="34" charset="0"/>
              </a:rPr>
              <a:t>on the subject</a:t>
            </a:r>
          </a:p>
        </p:txBody>
      </p:sp>
      <p:pic>
        <p:nvPicPr>
          <p:cNvPr id="5"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919" y="1942655"/>
            <a:ext cx="2986209" cy="331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2789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119816" y="1924408"/>
            <a:ext cx="3712308" cy="3139321"/>
          </a:xfrm>
          <a:prstGeom prst="rect">
            <a:avLst/>
          </a:prstGeom>
        </p:spPr>
        <p:txBody>
          <a:bodyPr wrap="square">
            <a:spAutoFit/>
          </a:bodyPr>
          <a:lstStyle/>
          <a:p>
            <a:r>
              <a:rPr lang="en-US" b="0" i="0" u="none" strike="noStrike" baseline="0" dirty="0">
                <a:latin typeface="Melior"/>
              </a:rPr>
              <a:t>The implication is that </a:t>
            </a:r>
            <a:r>
              <a:rPr lang="en-US" b="0" i="0" u="none" strike="noStrike" baseline="0" dirty="0" err="1">
                <a:latin typeface="Melior"/>
              </a:rPr>
              <a:t>Lomborg</a:t>
            </a:r>
            <a:r>
              <a:rPr lang="en-US" b="0" i="0" u="none" strike="noStrike" baseline="0" dirty="0">
                <a:latin typeface="Melior"/>
              </a:rPr>
              <a:t> (despite being an</a:t>
            </a:r>
            <a:r>
              <a:rPr lang="en-US" b="0" i="0" u="none" strike="noStrike" dirty="0">
                <a:latin typeface="Melior"/>
              </a:rPr>
              <a:t> academic)</a:t>
            </a:r>
            <a:r>
              <a:rPr lang="en-US" b="0" i="0" u="none" strike="noStrike" baseline="0" dirty="0">
                <a:latin typeface="Melior"/>
              </a:rPr>
              <a:t> is not a scientist</a:t>
            </a:r>
            <a:r>
              <a:rPr lang="en-US" b="0" i="0" u="none" strike="noStrike" dirty="0">
                <a:latin typeface="Melior"/>
              </a:rPr>
              <a:t> </a:t>
            </a:r>
            <a:r>
              <a:rPr lang="en-US" b="0" i="0" u="none" strike="noStrike" baseline="0" dirty="0">
                <a:latin typeface="Melior"/>
              </a:rPr>
              <a:t>and has not earned his “stripes” in the field. </a:t>
            </a:r>
          </a:p>
          <a:p>
            <a:endParaRPr lang="en-US" dirty="0">
              <a:latin typeface="Melior"/>
            </a:endParaRPr>
          </a:p>
          <a:p>
            <a:r>
              <a:rPr lang="en-US" b="0" i="0" u="none" strike="noStrike" baseline="0" dirty="0">
                <a:latin typeface="Melior"/>
              </a:rPr>
              <a:t>Clearly,</a:t>
            </a:r>
            <a:r>
              <a:rPr lang="en-US" b="0" i="0" u="none" strike="noStrike" dirty="0">
                <a:latin typeface="Melior"/>
              </a:rPr>
              <a:t> </a:t>
            </a:r>
            <a:r>
              <a:rPr lang="en-US" b="0" i="0" u="none" strike="noStrike" baseline="0" dirty="0">
                <a:latin typeface="Melior"/>
              </a:rPr>
              <a:t>this is an attack against the person, aimed at weakening his credibility</a:t>
            </a:r>
            <a:r>
              <a:rPr lang="en-US" b="0" i="0" u="none" strike="noStrike" dirty="0">
                <a:latin typeface="Melior"/>
              </a:rPr>
              <a:t> </a:t>
            </a:r>
            <a:r>
              <a:rPr lang="en-US" b="0" i="0" u="none" strike="noStrike" baseline="0" dirty="0">
                <a:latin typeface="Melior"/>
              </a:rPr>
              <a:t>in the minds of the audience before any of </a:t>
            </a:r>
            <a:r>
              <a:rPr lang="en-US" b="0" i="0" u="none" strike="noStrike" baseline="0" dirty="0" err="1">
                <a:latin typeface="Melior"/>
              </a:rPr>
              <a:t>Lomborg’s</a:t>
            </a:r>
            <a:r>
              <a:rPr lang="en-US" b="0" i="0" u="none" strike="noStrike" baseline="0" dirty="0">
                <a:latin typeface="Melior"/>
              </a:rPr>
              <a:t> actual</a:t>
            </a:r>
            <a:r>
              <a:rPr lang="en-US" b="0" i="0" u="none" strike="noStrike" dirty="0">
                <a:latin typeface="Melior"/>
              </a:rPr>
              <a:t> </a:t>
            </a:r>
            <a:r>
              <a:rPr lang="en-US" b="0" i="0" u="none" strike="noStrike" baseline="0" dirty="0">
                <a:latin typeface="Melior"/>
              </a:rPr>
              <a:t>arguments have been considered. </a:t>
            </a:r>
          </a:p>
        </p:txBody>
      </p:sp>
      <p:pic>
        <p:nvPicPr>
          <p:cNvPr id="20482" name="Picture 2" descr="Image result for The Skeptical Environmenta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698" y="1924408"/>
            <a:ext cx="24574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8833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048000" y="1582341"/>
            <a:ext cx="6096000" cy="3416320"/>
          </a:xfrm>
          <a:prstGeom prst="rect">
            <a:avLst/>
          </a:prstGeom>
        </p:spPr>
        <p:txBody>
          <a:bodyPr>
            <a:spAutoFit/>
          </a:bodyPr>
          <a:lstStyle/>
          <a:p>
            <a:r>
              <a:rPr lang="en-US" b="1" dirty="0">
                <a:latin typeface="Frutiger-Bold"/>
              </a:rPr>
              <a:t>How to Avoid it? Ask yourself the following questions</a:t>
            </a:r>
          </a:p>
          <a:p>
            <a:endParaRPr lang="en-US" b="1" dirty="0">
              <a:latin typeface="Frutiger-Bold"/>
            </a:endParaRPr>
          </a:p>
          <a:p>
            <a:r>
              <a:rPr lang="en-US" b="0" i="0" u="none" strike="noStrike" baseline="0" dirty="0">
                <a:latin typeface="Melior"/>
              </a:rPr>
              <a:t>1. Has an attack been made on another person in an argumentative</a:t>
            </a:r>
            <a:r>
              <a:rPr lang="en-US" b="0" i="0" u="none" strike="noStrike" dirty="0">
                <a:latin typeface="Melior"/>
              </a:rPr>
              <a:t> </a:t>
            </a:r>
            <a:r>
              <a:rPr lang="en-US" b="0" i="0" u="none" strike="noStrike" baseline="0" dirty="0">
                <a:latin typeface="Melior"/>
              </a:rPr>
              <a:t>debate?</a:t>
            </a:r>
          </a:p>
          <a:p>
            <a:r>
              <a:rPr lang="en-US" b="0" i="0" u="none" strike="noStrike" baseline="0" dirty="0">
                <a:latin typeface="Melior"/>
              </a:rPr>
              <a:t>2. Has that attack focused on the person’s character or circumstance</a:t>
            </a:r>
            <a:r>
              <a:rPr lang="en-US" b="0" i="0" u="none" strike="noStrike" dirty="0">
                <a:latin typeface="Melior"/>
              </a:rPr>
              <a:t> </a:t>
            </a:r>
            <a:r>
              <a:rPr lang="en-US" b="0" i="0" u="none" strike="noStrike" baseline="0" dirty="0">
                <a:latin typeface="Melior"/>
              </a:rPr>
              <a:t>and avoided any discussion of his argument?</a:t>
            </a:r>
          </a:p>
          <a:p>
            <a:r>
              <a:rPr lang="en-US" b="0" i="0" u="none" strike="noStrike" baseline="0" dirty="0">
                <a:latin typeface="Melior"/>
              </a:rPr>
              <a:t>3. Where a conclusion has been drawn about the opponent’s</a:t>
            </a:r>
            <a:r>
              <a:rPr lang="en-US" b="0" i="0" u="none" strike="noStrike" dirty="0">
                <a:latin typeface="Melior"/>
              </a:rPr>
              <a:t> </a:t>
            </a:r>
            <a:r>
              <a:rPr lang="en-US" b="0" i="0" u="none" strike="noStrike" baseline="0" dirty="0">
                <a:latin typeface="Melior"/>
              </a:rPr>
              <a:t>position or claim, is the </a:t>
            </a:r>
            <a:r>
              <a:rPr lang="en-US" b="0" i="1" u="none" strike="noStrike" baseline="0" dirty="0">
                <a:latin typeface="Melior-Italic"/>
              </a:rPr>
              <a:t>ad hominem </a:t>
            </a:r>
            <a:r>
              <a:rPr lang="en-US" b="0" i="0" u="none" strike="noStrike" baseline="0" dirty="0">
                <a:latin typeface="Melior"/>
              </a:rPr>
              <a:t>material introduced</a:t>
            </a:r>
            <a:r>
              <a:rPr lang="en-US" b="0" i="0" u="none" strike="noStrike" dirty="0">
                <a:latin typeface="Melior"/>
              </a:rPr>
              <a:t> </a:t>
            </a:r>
            <a:r>
              <a:rPr lang="en-US" b="0" i="0" u="none" strike="noStrike" baseline="0" dirty="0">
                <a:latin typeface="Melior"/>
              </a:rPr>
              <a:t>in the premises relevant to your appraisal of the position</a:t>
            </a:r>
            <a:r>
              <a:rPr lang="en-US" b="0" i="0" u="none" strike="noStrike" dirty="0">
                <a:latin typeface="Melior"/>
              </a:rPr>
              <a:t> </a:t>
            </a:r>
            <a:r>
              <a:rPr lang="en-US" b="0" i="0" u="none" strike="noStrike" baseline="0" dirty="0">
                <a:latin typeface="Melior"/>
              </a:rPr>
              <a:t>or claim, and are there grounds for believing the material is</a:t>
            </a:r>
            <a:r>
              <a:rPr lang="en-US" b="0" i="0" u="none" strike="noStrike" dirty="0">
                <a:latin typeface="Melior"/>
              </a:rPr>
              <a:t> </a:t>
            </a:r>
            <a:r>
              <a:rPr lang="en-US" b="0" i="0" u="none" strike="noStrike" baseline="0" dirty="0">
                <a:latin typeface="Melior"/>
              </a:rPr>
              <a:t>factually correct?</a:t>
            </a:r>
            <a:endParaRPr lang="en-US" dirty="0"/>
          </a:p>
        </p:txBody>
      </p:sp>
    </p:spTree>
    <p:extLst>
      <p:ext uri="{BB962C8B-B14F-4D97-AF65-F5344CB8AC3E}">
        <p14:creationId xmlns:p14="http://schemas.microsoft.com/office/powerpoint/2010/main" val="29498124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263520" y="324671"/>
            <a:ext cx="2930995" cy="400110"/>
          </a:xfrm>
          <a:prstGeom prst="rect">
            <a:avLst/>
          </a:prstGeom>
        </p:spPr>
        <p:txBody>
          <a:bodyPr wrap="none">
            <a:spAutoFit/>
          </a:bodyPr>
          <a:lstStyle/>
          <a:p>
            <a:r>
              <a:rPr lang="en-GB" sz="2000" b="1" strike="noStrike" spc="-1" dirty="0">
                <a:solidFill>
                  <a:srgbClr val="000000"/>
                </a:solidFill>
                <a:uFill>
                  <a:solidFill>
                    <a:srgbClr val="FFFFFF"/>
                  </a:solidFill>
                </a:uFill>
                <a:latin typeface="Melior"/>
                <a:ea typeface="DejaVu Sans"/>
              </a:rPr>
              <a:t>Fallacies of Language </a:t>
            </a:r>
            <a:endParaRPr lang="en-US" sz="2000" b="1" dirty="0"/>
          </a:p>
        </p:txBody>
      </p:sp>
      <p:sp>
        <p:nvSpPr>
          <p:cNvPr id="3" name="Rectangle 2"/>
          <p:cNvSpPr/>
          <p:nvPr/>
        </p:nvSpPr>
        <p:spPr>
          <a:xfrm>
            <a:off x="1127266" y="1818935"/>
            <a:ext cx="6096000" cy="646331"/>
          </a:xfrm>
          <a:prstGeom prst="rect">
            <a:avLst/>
          </a:prstGeom>
        </p:spPr>
        <p:txBody>
          <a:bodyPr>
            <a:spAutoFit/>
          </a:bodyPr>
          <a:lstStyle/>
          <a:p>
            <a:r>
              <a:rPr lang="en-US" b="0" i="0" u="none" strike="noStrike" baseline="0" dirty="0">
                <a:latin typeface="Melior"/>
              </a:rPr>
              <a:t>Aristotle in</a:t>
            </a:r>
            <a:r>
              <a:rPr lang="en-US" b="0" i="0" u="none" strike="noStrike" dirty="0">
                <a:latin typeface="Melior"/>
              </a:rPr>
              <a:t> the sophistical refutations</a:t>
            </a:r>
            <a:r>
              <a:rPr lang="en-US" b="0" i="0" u="none" strike="noStrike" baseline="0" dirty="0">
                <a:latin typeface="Melior"/>
              </a:rPr>
              <a:t> divided fallacies into those that</a:t>
            </a:r>
            <a:r>
              <a:rPr lang="en-US" b="0" i="0" u="none" strike="noStrike" dirty="0">
                <a:latin typeface="Melior"/>
              </a:rPr>
              <a:t> </a:t>
            </a:r>
            <a:r>
              <a:rPr lang="en-US" b="0" i="0" u="none" strike="noStrike" baseline="0" dirty="0">
                <a:latin typeface="Melior"/>
              </a:rPr>
              <a:t>depended on language and those that did not</a:t>
            </a:r>
            <a:endParaRPr lang="en-US" dirty="0"/>
          </a:p>
        </p:txBody>
      </p:sp>
      <p:sp>
        <p:nvSpPr>
          <p:cNvPr id="6" name="Rectangle 5"/>
          <p:cNvSpPr/>
          <p:nvPr/>
        </p:nvSpPr>
        <p:spPr>
          <a:xfrm>
            <a:off x="5513958" y="3351823"/>
            <a:ext cx="6256422" cy="1477328"/>
          </a:xfrm>
          <a:prstGeom prst="rect">
            <a:avLst/>
          </a:prstGeom>
        </p:spPr>
        <p:txBody>
          <a:bodyPr wrap="square">
            <a:spAutoFit/>
          </a:bodyPr>
          <a:lstStyle/>
          <a:p>
            <a:r>
              <a:rPr lang="en-US" b="0" i="0" u="none" strike="noStrike" baseline="0" dirty="0">
                <a:latin typeface="Melior"/>
              </a:rPr>
              <a:t>Among the fallacy related </a:t>
            </a:r>
            <a:r>
              <a:rPr lang="en-US" dirty="0">
                <a:latin typeface="Melior"/>
              </a:rPr>
              <a:t>to language he included the following: </a:t>
            </a:r>
          </a:p>
          <a:p>
            <a:endParaRPr lang="en-US" dirty="0">
              <a:latin typeface="Melior"/>
            </a:endParaRPr>
          </a:p>
          <a:p>
            <a:r>
              <a:rPr lang="en-US" b="0" i="0" u="none" strike="noStrike" baseline="0" dirty="0">
                <a:latin typeface="Melior"/>
              </a:rPr>
              <a:t>1.</a:t>
            </a:r>
            <a:r>
              <a:rPr lang="en-US" b="0" i="0" u="none" strike="noStrike" dirty="0">
                <a:latin typeface="Melior"/>
              </a:rPr>
              <a:t> </a:t>
            </a:r>
            <a:r>
              <a:rPr lang="en-US" b="0" i="0" u="none" strike="noStrike" baseline="0" dirty="0">
                <a:latin typeface="Melior"/>
              </a:rPr>
              <a:t>Equivocation;</a:t>
            </a:r>
            <a:r>
              <a:rPr lang="en-US" b="0" i="0" u="none" strike="noStrike" dirty="0">
                <a:latin typeface="Melior"/>
              </a:rPr>
              <a:t> 2. </a:t>
            </a:r>
            <a:r>
              <a:rPr lang="en-US" b="0" i="0" u="none" strike="noStrike" baseline="0" dirty="0">
                <a:latin typeface="Melior"/>
              </a:rPr>
              <a:t>Amphiboly, 3. Combination of Words, 4. Division of</a:t>
            </a:r>
            <a:r>
              <a:rPr lang="en-US" dirty="0">
                <a:latin typeface="Melior"/>
              </a:rPr>
              <a:t> </a:t>
            </a:r>
            <a:r>
              <a:rPr lang="en-US" b="0" i="0" u="none" strike="noStrike" baseline="0" dirty="0">
                <a:latin typeface="Melior"/>
              </a:rPr>
              <a:t>Words, 5.</a:t>
            </a:r>
            <a:r>
              <a:rPr lang="en-US" b="0" i="0" u="none" strike="noStrike" dirty="0">
                <a:latin typeface="Melior"/>
              </a:rPr>
              <a:t> </a:t>
            </a:r>
            <a:r>
              <a:rPr lang="en-US" b="0" i="0" u="none" strike="noStrike" baseline="0" dirty="0">
                <a:latin typeface="Melior"/>
              </a:rPr>
              <a:t>Accent, and 6. Form of Expression.</a:t>
            </a:r>
            <a:endParaRPr lang="en-US" dirty="0"/>
          </a:p>
        </p:txBody>
      </p:sp>
      <p:pic>
        <p:nvPicPr>
          <p:cNvPr id="2050" name="Picture 2" descr="Image result for aristot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559" y="3035971"/>
            <a:ext cx="3587994" cy="269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2421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391139" y="2110154"/>
            <a:ext cx="3110523" cy="2308324"/>
          </a:xfrm>
          <a:prstGeom prst="rect">
            <a:avLst/>
          </a:prstGeom>
        </p:spPr>
        <p:txBody>
          <a:bodyPr wrap="square">
            <a:spAutoFit/>
          </a:bodyPr>
          <a:lstStyle/>
          <a:p>
            <a:r>
              <a:rPr lang="en-US" dirty="0">
                <a:latin typeface="Melior"/>
              </a:rPr>
              <a:t>Having described the general ad hominem reasoning we can now focus on two specific versions of the ad hominem.</a:t>
            </a:r>
          </a:p>
          <a:p>
            <a:endParaRPr lang="en-US" dirty="0">
              <a:latin typeface="Melior"/>
            </a:endParaRPr>
          </a:p>
          <a:p>
            <a:r>
              <a:rPr lang="en-US" dirty="0">
                <a:latin typeface="Melior"/>
              </a:rPr>
              <a:t>A. Abusive ad hominem</a:t>
            </a:r>
          </a:p>
          <a:p>
            <a:r>
              <a:rPr lang="en-US" dirty="0">
                <a:latin typeface="Melior"/>
              </a:rPr>
              <a:t>B. </a:t>
            </a:r>
            <a:r>
              <a:rPr lang="en-US" dirty="0" err="1">
                <a:latin typeface="Melior"/>
              </a:rPr>
              <a:t>Tu</a:t>
            </a:r>
            <a:r>
              <a:rPr lang="en-US" dirty="0">
                <a:latin typeface="Melior"/>
              </a:rPr>
              <a:t> </a:t>
            </a:r>
            <a:r>
              <a:rPr lang="en-US" dirty="0" err="1">
                <a:latin typeface="Melior"/>
              </a:rPr>
              <a:t>quoque</a:t>
            </a:r>
            <a:endParaRPr lang="en-US" dirty="0"/>
          </a:p>
        </p:txBody>
      </p:sp>
      <p:pic>
        <p:nvPicPr>
          <p:cNvPr id="22530" name="Picture 2" descr="Image result for Abusive ad homin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575" y="1745639"/>
            <a:ext cx="3162300" cy="343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4705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6689969" y="1430822"/>
            <a:ext cx="4134338" cy="3970318"/>
          </a:xfrm>
          <a:prstGeom prst="rect">
            <a:avLst/>
          </a:prstGeom>
        </p:spPr>
        <p:txBody>
          <a:bodyPr wrap="square">
            <a:spAutoFit/>
          </a:bodyPr>
          <a:lstStyle/>
          <a:p>
            <a:r>
              <a:rPr lang="en-US" b="0" i="0" u="none" strike="noStrike" baseline="0" dirty="0">
                <a:latin typeface="Melior"/>
              </a:rPr>
              <a:t>A. Abusive Ad Hominem</a:t>
            </a:r>
          </a:p>
          <a:p>
            <a:endParaRPr lang="en-US" dirty="0">
              <a:latin typeface="Melior"/>
            </a:endParaRPr>
          </a:p>
          <a:p>
            <a:r>
              <a:rPr lang="en-US" b="0" i="0" u="none" strike="noStrike" baseline="0" dirty="0">
                <a:latin typeface="Melior"/>
              </a:rPr>
              <a:t>As its name suggests, the abusive </a:t>
            </a:r>
            <a:r>
              <a:rPr lang="en-US" b="0" i="1" u="none" strike="noStrike" baseline="0" dirty="0">
                <a:latin typeface="Melior-Italic"/>
              </a:rPr>
              <a:t>ad hominem </a:t>
            </a:r>
            <a:r>
              <a:rPr lang="en-US" b="0" i="0" u="none" strike="noStrike" baseline="0" dirty="0">
                <a:latin typeface="Melior"/>
              </a:rPr>
              <a:t>involves a direct</a:t>
            </a:r>
            <a:r>
              <a:rPr lang="en-US" b="0" i="0" u="none" strike="noStrike" dirty="0">
                <a:latin typeface="Melior"/>
              </a:rPr>
              <a:t> </a:t>
            </a:r>
            <a:r>
              <a:rPr lang="en-US" b="0" i="0" u="none" strike="noStrike" baseline="0" dirty="0">
                <a:latin typeface="Melior"/>
              </a:rPr>
              <a:t>attack on an individual’s character rather than some circumstance</a:t>
            </a:r>
            <a:r>
              <a:rPr lang="en-US" b="0" i="0" u="none" strike="noStrike" dirty="0">
                <a:latin typeface="Melior"/>
              </a:rPr>
              <a:t> </a:t>
            </a:r>
            <a:r>
              <a:rPr lang="en-US" b="0" i="0" u="none" strike="noStrike" baseline="0" dirty="0">
                <a:latin typeface="Melior"/>
              </a:rPr>
              <a:t>related to him</a:t>
            </a:r>
          </a:p>
          <a:p>
            <a:endParaRPr lang="en-US" dirty="0">
              <a:latin typeface="Melior"/>
            </a:endParaRPr>
          </a:p>
          <a:p>
            <a:r>
              <a:rPr lang="en-US" dirty="0">
                <a:latin typeface="Arial" panose="020B0604020202020204" pitchFamily="34" charset="0"/>
                <a:cs typeface="Arial" panose="020B0604020202020204" pitchFamily="34" charset="0"/>
              </a:rPr>
              <a:t>However simply calling someone names, while counterproductive</a:t>
            </a:r>
          </a:p>
          <a:p>
            <a:r>
              <a:rPr lang="en-US" dirty="0">
                <a:latin typeface="Arial" panose="020B0604020202020204" pitchFamily="34" charset="0"/>
                <a:cs typeface="Arial" panose="020B0604020202020204" pitchFamily="34" charset="0"/>
              </a:rPr>
              <a:t>to good communication, is not itself fallacious. So we need to be</a:t>
            </a:r>
          </a:p>
          <a:p>
            <a:r>
              <a:rPr lang="en-US" dirty="0">
                <a:latin typeface="Arial" panose="020B0604020202020204" pitchFamily="34" charset="0"/>
                <a:cs typeface="Arial" panose="020B0604020202020204" pitchFamily="34" charset="0"/>
              </a:rPr>
              <a:t>sure that the person has provided both premises and a conclusion in the process</a:t>
            </a:r>
          </a:p>
        </p:txBody>
      </p:sp>
      <p:sp>
        <p:nvSpPr>
          <p:cNvPr id="3" name="AutoShape 2" descr="Image result for calling na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calling nam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558" name="Picture 6" descr="Image result for calling n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468" y="2637082"/>
            <a:ext cx="20955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9231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609969" y="2094523"/>
            <a:ext cx="4517292" cy="3139321"/>
          </a:xfrm>
          <a:prstGeom prst="rect">
            <a:avLst/>
          </a:prstGeom>
        </p:spPr>
        <p:txBody>
          <a:bodyPr wrap="square">
            <a:spAutoFit/>
          </a:bodyPr>
          <a:lstStyle/>
          <a:p>
            <a:r>
              <a:rPr lang="en-US" b="0" i="0" u="none" strike="noStrike" baseline="0" dirty="0">
                <a:latin typeface="Melior"/>
              </a:rPr>
              <a:t>EXAMPLE 1</a:t>
            </a:r>
          </a:p>
          <a:p>
            <a:endParaRPr lang="en-US" dirty="0">
              <a:latin typeface="Melior"/>
            </a:endParaRPr>
          </a:p>
          <a:p>
            <a:r>
              <a:rPr lang="en-US" b="0" i="0" u="none" strike="noStrike" baseline="0" dirty="0">
                <a:latin typeface="Melior"/>
              </a:rPr>
              <a:t>Mr. Pelletier insisted Ms. </a:t>
            </a:r>
            <a:r>
              <a:rPr lang="en-US" b="0" i="0" u="none" strike="noStrike" baseline="0" dirty="0" err="1">
                <a:latin typeface="Melior"/>
              </a:rPr>
              <a:t>Bedard’s</a:t>
            </a:r>
            <a:r>
              <a:rPr lang="en-US" b="0" i="0" u="none" strike="noStrike" baseline="0" dirty="0">
                <a:latin typeface="Melior"/>
              </a:rPr>
              <a:t> claim that Group action Marketing</a:t>
            </a:r>
            <a:r>
              <a:rPr lang="en-US" b="0" i="0" u="none" strike="noStrike" dirty="0">
                <a:latin typeface="Melior"/>
              </a:rPr>
              <a:t> </a:t>
            </a:r>
            <a:r>
              <a:rPr lang="en-US" b="0" i="0" u="none" strike="noStrike" baseline="0" dirty="0">
                <a:latin typeface="Melior"/>
              </a:rPr>
              <a:t>Inc. often over-billed Via Rail should not be believed.] “I don’t want</a:t>
            </a:r>
            <a:r>
              <a:rPr lang="en-US" b="0" i="0" u="none" strike="noStrike" dirty="0">
                <a:latin typeface="Melior"/>
              </a:rPr>
              <a:t> </a:t>
            </a:r>
            <a:r>
              <a:rPr lang="en-US" b="0" i="0" u="none" strike="noStrike" baseline="0" dirty="0">
                <a:latin typeface="Melior"/>
              </a:rPr>
              <a:t>to be mean, but this is a poor girl who deserves pity, who doesn’t</a:t>
            </a:r>
            <a:r>
              <a:rPr lang="en-US" b="0" i="0" u="none" strike="noStrike" dirty="0">
                <a:latin typeface="Melior"/>
              </a:rPr>
              <a:t> </a:t>
            </a:r>
            <a:r>
              <a:rPr lang="en-US" b="0" i="0" u="none" strike="noStrike" baseline="0" dirty="0">
                <a:latin typeface="Melior"/>
              </a:rPr>
              <a:t>have a spouse, as far as I know,” he said. “She is struggling as a single</a:t>
            </a:r>
            <a:r>
              <a:rPr lang="en-US" b="0" i="0" u="none" strike="noStrike" dirty="0">
                <a:latin typeface="Melior"/>
              </a:rPr>
              <a:t> </a:t>
            </a:r>
            <a:r>
              <a:rPr lang="en-US" b="0" i="0" u="none" strike="noStrike" baseline="0" dirty="0">
                <a:latin typeface="Melior"/>
              </a:rPr>
              <a:t>mother with economic responsibilities. Deep down, I think she is</a:t>
            </a:r>
            <a:r>
              <a:rPr lang="en-US" b="0" i="0" u="none" strike="noStrike" dirty="0">
                <a:latin typeface="Melior"/>
              </a:rPr>
              <a:t> </a:t>
            </a:r>
            <a:r>
              <a:rPr lang="en-US" b="0" i="0" u="none" strike="noStrike" baseline="0" dirty="0">
                <a:latin typeface="Melior"/>
              </a:rPr>
              <a:t>pitiful.</a:t>
            </a:r>
            <a:endParaRPr lang="en-US" dirty="0"/>
          </a:p>
        </p:txBody>
      </p:sp>
      <p:pic>
        <p:nvPicPr>
          <p:cNvPr id="2457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452" y="2232635"/>
            <a:ext cx="480060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6694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040185" y="2131595"/>
            <a:ext cx="6096000" cy="3139321"/>
          </a:xfrm>
          <a:prstGeom prst="rect">
            <a:avLst/>
          </a:prstGeom>
        </p:spPr>
        <p:txBody>
          <a:bodyPr>
            <a:spAutoFit/>
          </a:bodyPr>
          <a:lstStyle/>
          <a:p>
            <a:r>
              <a:rPr lang="en-US" b="0" i="0" u="none" strike="noStrike" baseline="0" dirty="0">
                <a:latin typeface="Melior"/>
              </a:rPr>
              <a:t>Rather than address Ms. </a:t>
            </a:r>
            <a:r>
              <a:rPr lang="en-US" b="0" i="0" u="none" strike="noStrike" baseline="0" dirty="0" err="1">
                <a:latin typeface="Melior"/>
              </a:rPr>
              <a:t>Bedard’s</a:t>
            </a:r>
            <a:r>
              <a:rPr lang="en-US" b="0" i="0" u="none" strike="noStrike" baseline="0" dirty="0">
                <a:latin typeface="Melior"/>
              </a:rPr>
              <a:t> charges, Pelletier chooses to</a:t>
            </a:r>
            <a:r>
              <a:rPr lang="en-US" b="0" i="0" u="none" strike="noStrike" dirty="0">
                <a:latin typeface="Melior"/>
              </a:rPr>
              <a:t> </a:t>
            </a:r>
            <a:r>
              <a:rPr lang="en-US" b="0" i="0" u="none" strike="noStrike" baseline="0" dirty="0">
                <a:latin typeface="Melior"/>
              </a:rPr>
              <a:t>attack her personally because she is a single mother who deserves</a:t>
            </a:r>
            <a:r>
              <a:rPr lang="en-US" b="0" i="0" u="none" strike="noStrike" dirty="0">
                <a:latin typeface="Melior"/>
              </a:rPr>
              <a:t> </a:t>
            </a:r>
            <a:r>
              <a:rPr lang="en-US" b="0" i="0" u="none" strike="noStrike" baseline="0" dirty="0">
                <a:latin typeface="Melior"/>
              </a:rPr>
              <a:t>pity. </a:t>
            </a:r>
          </a:p>
          <a:p>
            <a:endParaRPr lang="en-US" dirty="0">
              <a:latin typeface="Melior"/>
            </a:endParaRPr>
          </a:p>
          <a:p>
            <a:r>
              <a:rPr lang="en-US" b="0" i="0" u="none" strike="noStrike" baseline="0" dirty="0">
                <a:latin typeface="Melior"/>
              </a:rPr>
              <a:t>But he is offering an argument: he is somehow proposing that</a:t>
            </a:r>
            <a:r>
              <a:rPr lang="en-US" b="0" i="0" u="none" strike="noStrike" dirty="0">
                <a:latin typeface="Melior"/>
              </a:rPr>
              <a:t> </a:t>
            </a:r>
            <a:r>
              <a:rPr lang="en-US" b="0" i="0" u="none" strike="noStrike" baseline="0" dirty="0">
                <a:latin typeface="Melior"/>
              </a:rPr>
              <a:t>these facts about her are grounds not to believe what she says.</a:t>
            </a:r>
            <a:r>
              <a:rPr lang="en-US" b="0" i="0" u="none" strike="noStrike" dirty="0">
                <a:latin typeface="Melior"/>
              </a:rPr>
              <a:t> </a:t>
            </a:r>
            <a:r>
              <a:rPr lang="en-US" b="0" i="0" u="none" strike="noStrike" baseline="0" dirty="0">
                <a:latin typeface="Melior"/>
              </a:rPr>
              <a:t>His abusive </a:t>
            </a:r>
            <a:r>
              <a:rPr lang="en-US" b="0" i="1" u="none" strike="noStrike" baseline="0" dirty="0">
                <a:latin typeface="Melior-Italic"/>
              </a:rPr>
              <a:t>ad hominem </a:t>
            </a:r>
            <a:r>
              <a:rPr lang="en-US" b="0" i="0" u="none" strike="noStrike" baseline="0" dirty="0">
                <a:latin typeface="Melior"/>
              </a:rPr>
              <a:t>fails the third of our earlier critical questions:</a:t>
            </a:r>
            <a:r>
              <a:rPr lang="en-US" b="0" i="0" u="none" strike="noStrike" dirty="0">
                <a:latin typeface="Melior"/>
              </a:rPr>
              <a:t> </a:t>
            </a:r>
            <a:r>
              <a:rPr lang="en-US" b="0" i="0" u="none" strike="noStrike" baseline="0" dirty="0">
                <a:latin typeface="Melior"/>
              </a:rPr>
              <a:t>he draws a conclusion about her position (it should be disbelieved),</a:t>
            </a:r>
            <a:r>
              <a:rPr lang="en-US" b="0" i="0" u="none" strike="noStrike" dirty="0">
                <a:latin typeface="Melior"/>
              </a:rPr>
              <a:t> </a:t>
            </a:r>
            <a:r>
              <a:rPr lang="en-US" b="0" i="0" u="none" strike="noStrike" baseline="0" dirty="0">
                <a:latin typeface="Melior"/>
              </a:rPr>
              <a:t>but the reasons provided are quite irrelevant to it and</a:t>
            </a:r>
            <a:r>
              <a:rPr lang="en-US" b="0" i="0" u="none" strike="noStrike" dirty="0">
                <a:latin typeface="Melior"/>
              </a:rPr>
              <a:t> </a:t>
            </a:r>
            <a:r>
              <a:rPr lang="en-US" b="0" i="0" u="none" strike="noStrike" baseline="0" dirty="0">
                <a:latin typeface="Melior"/>
              </a:rPr>
              <a:t>so his </a:t>
            </a:r>
            <a:r>
              <a:rPr lang="en-US" b="0" i="1" u="none" strike="noStrike" baseline="0" dirty="0">
                <a:latin typeface="Melior-Italic"/>
              </a:rPr>
              <a:t>ad hominem </a:t>
            </a:r>
            <a:r>
              <a:rPr lang="en-US" b="0" i="0" u="none" strike="noStrike" baseline="0" dirty="0">
                <a:latin typeface="Melior"/>
              </a:rPr>
              <a:t>argument is fallacious.</a:t>
            </a:r>
            <a:endParaRPr lang="en-US" dirty="0"/>
          </a:p>
        </p:txBody>
      </p:sp>
    </p:spTree>
    <p:extLst>
      <p:ext uri="{BB962C8B-B14F-4D97-AF65-F5344CB8AC3E}">
        <p14:creationId xmlns:p14="http://schemas.microsoft.com/office/powerpoint/2010/main" val="6942540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578708" y="1812881"/>
            <a:ext cx="3446585" cy="3693319"/>
          </a:xfrm>
          <a:prstGeom prst="rect">
            <a:avLst/>
          </a:prstGeom>
        </p:spPr>
        <p:txBody>
          <a:bodyPr wrap="square">
            <a:spAutoFit/>
          </a:bodyPr>
          <a:lstStyle/>
          <a:p>
            <a:r>
              <a:rPr lang="en-US" dirty="0" err="1">
                <a:latin typeface="Melior-Italic"/>
              </a:rPr>
              <a:t>B.</a:t>
            </a:r>
            <a:r>
              <a:rPr lang="en-US" b="0" u="none" strike="noStrike" baseline="0" dirty="0" err="1">
                <a:latin typeface="Melior-Italic"/>
              </a:rPr>
              <a:t>Tu</a:t>
            </a:r>
            <a:r>
              <a:rPr lang="en-US" b="0" u="none" strike="noStrike" baseline="0" dirty="0">
                <a:latin typeface="Melior-Italic"/>
              </a:rPr>
              <a:t> </a:t>
            </a:r>
            <a:r>
              <a:rPr lang="en-US" b="0" u="none" strike="noStrike" baseline="0" dirty="0" err="1">
                <a:latin typeface="Melior-Italic"/>
              </a:rPr>
              <a:t>quoque</a:t>
            </a:r>
            <a:r>
              <a:rPr lang="en-US" b="0" i="1" u="none" strike="noStrike" baseline="0" dirty="0">
                <a:latin typeface="Melior-Italic"/>
              </a:rPr>
              <a:t> </a:t>
            </a:r>
          </a:p>
          <a:p>
            <a:r>
              <a:rPr lang="en-US" b="0" i="0" u="none" strike="noStrike" baseline="0" dirty="0">
                <a:latin typeface="Melior"/>
              </a:rPr>
              <a:t>It translates as “you too,” and effectively suggests that</a:t>
            </a:r>
          </a:p>
          <a:p>
            <a:r>
              <a:rPr lang="en-US" b="0" i="0" u="none" strike="noStrike" baseline="0" dirty="0">
                <a:latin typeface="Melior"/>
              </a:rPr>
              <a:t>there is an inconsistency between what a person does and what</a:t>
            </a:r>
            <a:r>
              <a:rPr lang="en-US" b="0" i="0" u="none" strike="noStrike" dirty="0">
                <a:latin typeface="Melior"/>
              </a:rPr>
              <a:t> </a:t>
            </a:r>
            <a:r>
              <a:rPr lang="en-US" b="0" i="0" u="none" strike="noStrike" baseline="0" dirty="0">
                <a:latin typeface="Melior"/>
              </a:rPr>
              <a:t>he says, or what he has said in the past and what he is proposing</a:t>
            </a:r>
            <a:r>
              <a:rPr lang="en-US" b="0" i="0" u="none" strike="noStrike" dirty="0">
                <a:latin typeface="Melior"/>
              </a:rPr>
              <a:t> </a:t>
            </a:r>
            <a:r>
              <a:rPr lang="en-US" b="0" i="0" u="none" strike="noStrike" baseline="0" dirty="0">
                <a:latin typeface="Melior"/>
              </a:rPr>
              <a:t>now. </a:t>
            </a:r>
            <a:r>
              <a:rPr lang="en-US" dirty="0">
                <a:latin typeface="Melior"/>
              </a:rPr>
              <a:t>That is, the person is guilty of the very charge he is now making.</a:t>
            </a:r>
          </a:p>
          <a:p>
            <a:endParaRPr lang="en-US" dirty="0">
              <a:latin typeface="Melior"/>
            </a:endParaRPr>
          </a:p>
          <a:p>
            <a:r>
              <a:rPr lang="en-US" dirty="0">
                <a:latin typeface="Melior"/>
              </a:rPr>
              <a:t>The inconsistency is pragmatic rather than logical</a:t>
            </a:r>
          </a:p>
        </p:txBody>
      </p:sp>
      <p:pic>
        <p:nvPicPr>
          <p:cNvPr id="25604" name="Picture 4" descr="Image result for Tu quoqu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9446" y="1441954"/>
            <a:ext cx="4652606" cy="399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5540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071446" y="2238833"/>
            <a:ext cx="6096000" cy="2585323"/>
          </a:xfrm>
          <a:prstGeom prst="rect">
            <a:avLst/>
          </a:prstGeom>
        </p:spPr>
        <p:txBody>
          <a:bodyPr>
            <a:spAutoFit/>
          </a:bodyPr>
          <a:lstStyle/>
          <a:p>
            <a:r>
              <a:rPr lang="en-US" b="0" i="0" u="none" strike="noStrike" baseline="0" dirty="0">
                <a:latin typeface="Melior"/>
              </a:rPr>
              <a:t>EXAMPLE</a:t>
            </a:r>
            <a:r>
              <a:rPr lang="en-US" b="0" i="0" u="none" strike="noStrike" dirty="0">
                <a:latin typeface="Melior"/>
              </a:rPr>
              <a:t> 1</a:t>
            </a:r>
          </a:p>
          <a:p>
            <a:r>
              <a:rPr lang="en-US" b="0" i="0" u="none" strike="noStrike" baseline="0" dirty="0">
                <a:latin typeface="Melior"/>
              </a:rPr>
              <a:t>Majority member Joe C. is under fire for using public funds to pay</a:t>
            </a:r>
            <a:r>
              <a:rPr lang="en-US" b="0" i="0" u="none" strike="noStrike" dirty="0">
                <a:latin typeface="Melior"/>
              </a:rPr>
              <a:t> </a:t>
            </a:r>
            <a:r>
              <a:rPr lang="en-US" b="0" i="0" u="none" strike="noStrike" baseline="0" dirty="0">
                <a:latin typeface="Melior"/>
              </a:rPr>
              <a:t>for more than $44,000 in expenses. Minority members accused the</a:t>
            </a:r>
            <a:r>
              <a:rPr lang="en-US" b="0" i="0" u="none" strike="noStrike" dirty="0">
                <a:latin typeface="Melior"/>
              </a:rPr>
              <a:t> </a:t>
            </a:r>
            <a:r>
              <a:rPr lang="en-US" b="0" i="0" u="none" strike="noStrike" baseline="0" dirty="0">
                <a:latin typeface="Melior"/>
              </a:rPr>
              <a:t>majority floor leader of having one standard in opposition and quite</a:t>
            </a:r>
            <a:r>
              <a:rPr lang="en-US" b="0" i="0" u="none" strike="noStrike" dirty="0">
                <a:latin typeface="Melior"/>
              </a:rPr>
              <a:t> </a:t>
            </a:r>
            <a:r>
              <a:rPr lang="en-US" b="0" i="0" u="none" strike="noStrike" baseline="0" dirty="0">
                <a:latin typeface="Melior"/>
              </a:rPr>
              <a:t>another standard in government. In defense of Joe C., the majority</a:t>
            </a:r>
            <a:r>
              <a:rPr lang="en-US" b="0" i="0" u="none" strike="noStrike" dirty="0">
                <a:latin typeface="Melior"/>
              </a:rPr>
              <a:t> </a:t>
            </a:r>
            <a:r>
              <a:rPr lang="en-US" b="0" i="0" u="none" strike="noStrike" baseline="0" dirty="0">
                <a:latin typeface="Melior"/>
              </a:rPr>
              <a:t>floor leader pointed out that a minority member (while in the previous</a:t>
            </a:r>
          </a:p>
          <a:p>
            <a:r>
              <a:rPr lang="en-US" b="0" i="0" u="none" strike="noStrike" baseline="0" dirty="0">
                <a:latin typeface="Melior"/>
              </a:rPr>
              <a:t>majority) had himself been questioned about his</a:t>
            </a:r>
            <a:r>
              <a:rPr lang="en-US" b="0" i="0" u="none" strike="noStrike" dirty="0">
                <a:latin typeface="Melior"/>
              </a:rPr>
              <a:t> </a:t>
            </a:r>
            <a:r>
              <a:rPr lang="en-US" b="0" i="0" u="none" strike="noStrike" baseline="0" dirty="0">
                <a:latin typeface="Melior"/>
              </a:rPr>
              <a:t>expenses, including</a:t>
            </a:r>
            <a:r>
              <a:rPr lang="en-US" b="0" i="0" u="none" strike="noStrike" dirty="0">
                <a:latin typeface="Melior"/>
              </a:rPr>
              <a:t> </a:t>
            </a:r>
            <a:r>
              <a:rPr lang="en-US" b="0" i="0" u="none" strike="noStrike" baseline="0" dirty="0">
                <a:latin typeface="Melior"/>
              </a:rPr>
              <a:t>out of state travel expenses.</a:t>
            </a:r>
            <a:endParaRPr lang="en-US" dirty="0"/>
          </a:p>
        </p:txBody>
      </p:sp>
    </p:spTree>
    <p:extLst>
      <p:ext uri="{BB962C8B-B14F-4D97-AF65-F5344CB8AC3E}">
        <p14:creationId xmlns:p14="http://schemas.microsoft.com/office/powerpoint/2010/main" val="13587651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188677" y="1898805"/>
            <a:ext cx="6096000" cy="3416320"/>
          </a:xfrm>
          <a:prstGeom prst="rect">
            <a:avLst/>
          </a:prstGeom>
        </p:spPr>
        <p:txBody>
          <a:bodyPr>
            <a:spAutoFit/>
          </a:bodyPr>
          <a:lstStyle/>
          <a:p>
            <a:r>
              <a:rPr lang="en-US" b="0" i="0" u="none" strike="noStrike" baseline="0" dirty="0">
                <a:latin typeface="Arial" panose="020B0604020202020204" pitchFamily="34" charset="0"/>
                <a:cs typeface="Arial" panose="020B0604020202020204" pitchFamily="34" charset="0"/>
              </a:rPr>
              <a:t>Note that both parties to this dispute are employing a </a:t>
            </a:r>
            <a:r>
              <a:rPr lang="en-US" b="0" i="1" u="none" strike="noStrike" baseline="0" dirty="0" err="1">
                <a:latin typeface="Arial" panose="020B0604020202020204" pitchFamily="34" charset="0"/>
                <a:cs typeface="Arial" panose="020B0604020202020204" pitchFamily="34" charset="0"/>
              </a:rPr>
              <a:t>tu</a:t>
            </a:r>
            <a:r>
              <a:rPr lang="en-US" b="0" i="1" u="none" strike="noStrike" baseline="0" dirty="0">
                <a:latin typeface="Arial" panose="020B0604020202020204" pitchFamily="34" charset="0"/>
                <a:cs typeface="Arial" panose="020B0604020202020204" pitchFamily="34" charset="0"/>
              </a:rPr>
              <a:t> </a:t>
            </a:r>
            <a:r>
              <a:rPr lang="en-US" b="0" i="1" u="none" strike="noStrike" baseline="0" dirty="0" err="1">
                <a:latin typeface="Arial" panose="020B0604020202020204" pitchFamily="34" charset="0"/>
                <a:cs typeface="Arial" panose="020B0604020202020204" pitchFamily="34" charset="0"/>
              </a:rPr>
              <a:t>quoque</a:t>
            </a:r>
            <a:r>
              <a:rPr lang="en-US" b="0" i="0" u="none" strike="noStrike" baseline="0" dirty="0">
                <a:latin typeface="Arial" panose="020B0604020202020204" pitchFamily="34" charset="0"/>
                <a:cs typeface="Arial" panose="020B0604020202020204" pitchFamily="34" charset="0"/>
              </a:rPr>
              <a:t>,</a:t>
            </a:r>
            <a:r>
              <a:rPr lang="en-US" b="0" i="0" u="none" strike="noStrike" dirty="0">
                <a:latin typeface="Arial" panose="020B0604020202020204" pitchFamily="34" charset="0"/>
                <a:cs typeface="Arial" panose="020B0604020202020204" pitchFamily="34" charset="0"/>
              </a:rPr>
              <a:t> </a:t>
            </a:r>
            <a:r>
              <a:rPr lang="en-US" b="0" i="0" u="none" strike="noStrike" baseline="0" dirty="0">
                <a:latin typeface="Arial" panose="020B0604020202020204" pitchFamily="34" charset="0"/>
                <a:cs typeface="Arial" panose="020B0604020202020204" pitchFamily="34" charset="0"/>
              </a:rPr>
              <a:t>one in attack and the other in defense. The critics of the majority </a:t>
            </a:r>
            <a:r>
              <a:rPr lang="en-US" dirty="0">
                <a:latin typeface="Arial" panose="020B0604020202020204" pitchFamily="34" charset="0"/>
                <a:cs typeface="Arial" panose="020B0604020202020204" pitchFamily="34" charset="0"/>
              </a:rPr>
              <a:t>floor leader accuse him of inconsistency in that he seems to be prepared to defend the very </a:t>
            </a:r>
            <a:r>
              <a:rPr lang="en-US" dirty="0" err="1">
                <a:latin typeface="Arial" panose="020B0604020202020204" pitchFamily="34" charset="0"/>
                <a:cs typeface="Arial" panose="020B0604020202020204" pitchFamily="34" charset="0"/>
              </a:rPr>
              <a:t>behaviour</a:t>
            </a:r>
            <a:r>
              <a:rPr lang="en-US" dirty="0">
                <a:latin typeface="Arial" panose="020B0604020202020204" pitchFamily="34" charset="0"/>
                <a:cs typeface="Arial" panose="020B0604020202020204" pitchFamily="34" charset="0"/>
              </a:rPr>
              <a:t> that he attacked when he was in the minority ranks.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defense the majority leader claims “You too” and points to the </a:t>
            </a:r>
            <a:r>
              <a:rPr lang="en-US" dirty="0" err="1">
                <a:latin typeface="Arial" panose="020B0604020202020204" pitchFamily="34" charset="0"/>
                <a:cs typeface="Arial" panose="020B0604020202020204" pitchFamily="34" charset="0"/>
              </a:rPr>
              <a:t>behaviour</a:t>
            </a:r>
            <a:r>
              <a:rPr lang="en-US" dirty="0">
                <a:latin typeface="Arial" panose="020B0604020202020204" pitchFamily="34" charset="0"/>
                <a:cs typeface="Arial" panose="020B0604020202020204" pitchFamily="34" charset="0"/>
              </a:rPr>
              <a:t> of one of the critics’ own people when they formed the majority; the implication is that they</a:t>
            </a:r>
          </a:p>
          <a:p>
            <a:r>
              <a:rPr lang="en-US" dirty="0">
                <a:latin typeface="Arial" panose="020B0604020202020204" pitchFamily="34" charset="0"/>
                <a:cs typeface="Arial" panose="020B0604020202020204" pitchFamily="34" charset="0"/>
              </a:rPr>
              <a:t>too were prepared earlier to defend </a:t>
            </a:r>
            <a:r>
              <a:rPr lang="en-US" dirty="0" err="1">
                <a:latin typeface="Arial" panose="020B0604020202020204" pitchFamily="34" charset="0"/>
                <a:cs typeface="Arial" panose="020B0604020202020204" pitchFamily="34" charset="0"/>
              </a:rPr>
              <a:t>behaviour</a:t>
            </a:r>
            <a:r>
              <a:rPr lang="en-US" dirty="0">
                <a:latin typeface="Arial" panose="020B0604020202020204" pitchFamily="34" charset="0"/>
                <a:cs typeface="Arial" panose="020B0604020202020204" pitchFamily="34" charset="0"/>
              </a:rPr>
              <a:t> that they now are attacking</a:t>
            </a:r>
          </a:p>
        </p:txBody>
      </p:sp>
    </p:spTree>
    <p:extLst>
      <p:ext uri="{BB962C8B-B14F-4D97-AF65-F5344CB8AC3E}">
        <p14:creationId xmlns:p14="http://schemas.microsoft.com/office/powerpoint/2010/main" val="27218923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5789435" y="2625969"/>
            <a:ext cx="4923692" cy="646331"/>
          </a:xfrm>
          <a:prstGeom prst="rect">
            <a:avLst/>
          </a:prstGeom>
        </p:spPr>
        <p:txBody>
          <a:bodyPr wrap="square">
            <a:spAutoFit/>
          </a:bodyPr>
          <a:lstStyle/>
          <a:p>
            <a:r>
              <a:rPr lang="en-US" b="0" i="0" u="none" strike="noStrike" baseline="0" dirty="0">
                <a:latin typeface="Melior"/>
              </a:rPr>
              <a:t>Over time, the arguments ‘</a:t>
            </a:r>
            <a:r>
              <a:rPr lang="en-US" b="0" i="1" u="none" strike="noStrike" baseline="0" dirty="0">
                <a:latin typeface="Melior-Italic"/>
              </a:rPr>
              <a:t>ad</a:t>
            </a:r>
            <a:r>
              <a:rPr lang="en-US" b="0" i="0" u="none" strike="noStrike" baseline="0" dirty="0">
                <a:latin typeface="Melior"/>
              </a:rPr>
              <a:t>’, as we might call them, have become</a:t>
            </a:r>
            <a:r>
              <a:rPr lang="en-US" b="0" i="0" u="none" strike="noStrike" dirty="0">
                <a:latin typeface="Melior"/>
              </a:rPr>
              <a:t> </a:t>
            </a:r>
            <a:r>
              <a:rPr lang="en-US" b="0" i="0" u="none" strike="noStrike" baseline="0" dirty="0">
                <a:latin typeface="Melior"/>
              </a:rPr>
              <a:t>quite a sizable group. </a:t>
            </a:r>
            <a:endParaRPr lang="en-US" dirty="0"/>
          </a:p>
        </p:txBody>
      </p:sp>
      <p:pic>
        <p:nvPicPr>
          <p:cNvPr id="26626" name="Picture 2" descr="Image result for ad arguments gro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136" y="1046818"/>
            <a:ext cx="3823926" cy="4950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4727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094892" y="1875338"/>
            <a:ext cx="6096000" cy="2585323"/>
          </a:xfrm>
          <a:prstGeom prst="rect">
            <a:avLst/>
          </a:prstGeom>
        </p:spPr>
        <p:txBody>
          <a:bodyPr>
            <a:spAutoFit/>
          </a:bodyPr>
          <a:lstStyle/>
          <a:p>
            <a:r>
              <a:rPr lang="en-US" dirty="0">
                <a:latin typeface="Arial" panose="020B0604020202020204" pitchFamily="34" charset="0"/>
                <a:cs typeface="Arial" panose="020B0604020202020204" pitchFamily="34" charset="0"/>
              </a:rPr>
              <a:t>W</a:t>
            </a:r>
            <a:r>
              <a:rPr lang="en-US" b="0" i="0" u="none" strike="noStrike" baseline="0" dirty="0">
                <a:latin typeface="Arial" panose="020B0604020202020204" pitchFamily="34" charset="0"/>
                <a:cs typeface="Arial" panose="020B0604020202020204" pitchFamily="34" charset="0"/>
              </a:rPr>
              <a:t>e will look at 4 of the more frequently occurring</a:t>
            </a:r>
          </a:p>
          <a:p>
            <a:r>
              <a:rPr lang="en-US" b="0" i="0" u="none" strike="noStrike" baseline="0" dirty="0">
                <a:latin typeface="Arial" panose="020B0604020202020204" pitchFamily="34" charset="0"/>
                <a:cs typeface="Arial" panose="020B0604020202020204" pitchFamily="34" charset="0"/>
              </a:rPr>
              <a:t>‘</a:t>
            </a:r>
            <a:r>
              <a:rPr lang="en-US" b="0" i="1" u="none" strike="noStrike" baseline="0" dirty="0">
                <a:latin typeface="Arial" panose="020B0604020202020204" pitchFamily="34" charset="0"/>
                <a:cs typeface="Arial" panose="020B0604020202020204" pitchFamily="34" charset="0"/>
              </a:rPr>
              <a:t>ad</a:t>
            </a:r>
            <a:r>
              <a:rPr lang="en-US" b="0" i="0" u="none" strike="noStrike" baseline="0" dirty="0">
                <a:latin typeface="Arial" panose="020B0604020202020204" pitchFamily="34" charset="0"/>
                <a:cs typeface="Arial" panose="020B0604020202020204" pitchFamily="34" charset="0"/>
              </a:rPr>
              <a:t>’ fallacies, the </a:t>
            </a:r>
            <a:r>
              <a:rPr lang="en-US" b="0" i="1" u="none" strike="noStrike" baseline="0" dirty="0">
                <a:latin typeface="Arial" panose="020B0604020202020204" pitchFamily="34" charset="0"/>
                <a:cs typeface="Arial" panose="020B0604020202020204" pitchFamily="34" charset="0"/>
              </a:rPr>
              <a:t>argumenta ad </a:t>
            </a:r>
            <a:r>
              <a:rPr lang="en-US" b="0" i="1" u="none" strike="noStrike" baseline="0" dirty="0" err="1">
                <a:latin typeface="Arial" panose="020B0604020202020204" pitchFamily="34" charset="0"/>
                <a:cs typeface="Arial" panose="020B0604020202020204" pitchFamily="34" charset="0"/>
              </a:rPr>
              <a:t>populum</a:t>
            </a:r>
            <a:r>
              <a:rPr lang="en-US" b="0" i="1" u="none" strike="noStrike" baseline="0" dirty="0">
                <a:latin typeface="Arial" panose="020B0604020202020204" pitchFamily="34" charset="0"/>
                <a:cs typeface="Arial" panose="020B0604020202020204" pitchFamily="34" charset="0"/>
              </a:rPr>
              <a:t> </a:t>
            </a:r>
            <a:r>
              <a:rPr lang="en-US" b="0" i="0" u="none" strike="noStrike" baseline="0" dirty="0">
                <a:latin typeface="Arial" panose="020B0604020202020204" pitchFamily="34" charset="0"/>
                <a:cs typeface="Arial" panose="020B0604020202020204" pitchFamily="34" charset="0"/>
              </a:rPr>
              <a:t>(Popularity), ad </a:t>
            </a:r>
            <a:r>
              <a:rPr lang="en-US" b="0" i="1" u="none" strike="noStrike" baseline="0" dirty="0" err="1">
                <a:latin typeface="Arial" panose="020B0604020202020204" pitchFamily="34" charset="0"/>
                <a:cs typeface="Arial" panose="020B0604020202020204" pitchFamily="34" charset="0"/>
              </a:rPr>
              <a:t>baculum</a:t>
            </a:r>
            <a:r>
              <a:rPr lang="en-US" i="1" dirty="0">
                <a:latin typeface="Arial" panose="020B0604020202020204" pitchFamily="34" charset="0"/>
                <a:cs typeface="Arial" panose="020B0604020202020204" pitchFamily="34" charset="0"/>
              </a:rPr>
              <a:t> </a:t>
            </a:r>
            <a:r>
              <a:rPr lang="en-US" b="0" i="0" u="none" strike="noStrike" baseline="0" dirty="0">
                <a:latin typeface="Arial" panose="020B0604020202020204" pitchFamily="34" charset="0"/>
                <a:cs typeface="Arial" panose="020B0604020202020204" pitchFamily="34" charset="0"/>
              </a:rPr>
              <a:t>(Force),ad </a:t>
            </a:r>
            <a:r>
              <a:rPr lang="en-US" b="0" i="1" u="none" strike="noStrike" baseline="0" dirty="0" err="1">
                <a:latin typeface="Arial" panose="020B0604020202020204" pitchFamily="34" charset="0"/>
                <a:cs typeface="Arial" panose="020B0604020202020204" pitchFamily="34" charset="0"/>
              </a:rPr>
              <a:t>misericordiam</a:t>
            </a:r>
            <a:r>
              <a:rPr lang="en-US" b="0" i="1" u="none" strike="noStrike" baseline="0" dirty="0">
                <a:latin typeface="Arial" panose="020B0604020202020204" pitchFamily="34" charset="0"/>
                <a:cs typeface="Arial" panose="020B0604020202020204" pitchFamily="34" charset="0"/>
              </a:rPr>
              <a:t> </a:t>
            </a:r>
            <a:r>
              <a:rPr lang="en-US" b="0" i="0" u="none" strike="noStrike" baseline="0" dirty="0">
                <a:latin typeface="Arial" panose="020B0604020202020204" pitchFamily="34" charset="0"/>
                <a:cs typeface="Arial" panose="020B0604020202020204" pitchFamily="34" charset="0"/>
              </a:rPr>
              <a:t>(Pity), ad </a:t>
            </a:r>
            <a:r>
              <a:rPr lang="en-US" b="0" i="1" u="none" strike="noStrike" baseline="0" dirty="0" err="1">
                <a:latin typeface="Arial" panose="020B0604020202020204" pitchFamily="34" charset="0"/>
                <a:cs typeface="Arial" panose="020B0604020202020204" pitchFamily="34" charset="0"/>
              </a:rPr>
              <a:t>Ignorantiam</a:t>
            </a:r>
            <a:r>
              <a:rPr lang="en-US" b="0" i="1" u="none" strike="noStrike" baseline="0" dirty="0">
                <a:latin typeface="Arial" panose="020B0604020202020204" pitchFamily="34" charset="0"/>
                <a:cs typeface="Arial" panose="020B0604020202020204" pitchFamily="34" charset="0"/>
              </a:rPr>
              <a:t> </a:t>
            </a:r>
            <a:r>
              <a:rPr lang="en-US" b="0" i="0" u="none" strike="noStrike" baseline="0" dirty="0">
                <a:latin typeface="Arial" panose="020B0604020202020204" pitchFamily="34" charset="0"/>
                <a:cs typeface="Arial" panose="020B0604020202020204" pitchFamily="34" charset="0"/>
              </a:rPr>
              <a:t>(Ignorance)</a:t>
            </a:r>
            <a:r>
              <a:rPr lang="en-US" b="0" i="0" u="none" strike="noStrike"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r>
              <a:rPr lang="en-US" b="0" i="0" u="none" strike="noStrike" dirty="0">
                <a:latin typeface="Arial" panose="020B0604020202020204" pitchFamily="34" charset="0"/>
                <a:cs typeface="Arial" panose="020B0604020202020204" pitchFamily="34" charset="0"/>
              </a:rPr>
              <a:t>We will leave the discussion of another important fallacy the </a:t>
            </a:r>
            <a:r>
              <a:rPr lang="en-US" i="1" dirty="0">
                <a:latin typeface="Arial" panose="020B0604020202020204" pitchFamily="34" charset="0"/>
                <a:cs typeface="Arial" panose="020B0604020202020204" pitchFamily="34" charset="0"/>
              </a:rPr>
              <a:t>argumentum ad </a:t>
            </a:r>
            <a:r>
              <a:rPr lang="en-US" i="1" dirty="0" err="1">
                <a:latin typeface="Arial" panose="020B0604020202020204" pitchFamily="34" charset="0"/>
                <a:cs typeface="Arial" panose="020B0604020202020204" pitchFamily="34" charset="0"/>
              </a:rPr>
              <a:t>verecundiam</a:t>
            </a:r>
            <a:r>
              <a:rPr lang="en-US" dirty="0">
                <a:latin typeface="Arial" panose="020B0604020202020204" pitchFamily="34" charset="0"/>
                <a:cs typeface="Arial" panose="020B0604020202020204" pitchFamily="34" charset="0"/>
              </a:rPr>
              <a:t> (Authority) for next week when we will also talk about experts credibility</a:t>
            </a:r>
            <a:endParaRPr lang="en-US" b="0" i="0" u="none" strike="noStrike" baseline="0" dirty="0">
              <a:latin typeface="Arial" panose="020B0604020202020204" pitchFamily="34" charset="0"/>
              <a:cs typeface="Arial" panose="020B0604020202020204" pitchFamily="34" charset="0"/>
            </a:endParaRPr>
          </a:p>
          <a:p>
            <a:endParaRPr lang="en-US" dirty="0">
              <a:latin typeface="Melior"/>
            </a:endParaRPr>
          </a:p>
        </p:txBody>
      </p:sp>
    </p:spTree>
    <p:extLst>
      <p:ext uri="{BB962C8B-B14F-4D97-AF65-F5344CB8AC3E}">
        <p14:creationId xmlns:p14="http://schemas.microsoft.com/office/powerpoint/2010/main" val="23718069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438458" y="330713"/>
            <a:ext cx="1544012" cy="369332"/>
          </a:xfrm>
          <a:prstGeom prst="rect">
            <a:avLst/>
          </a:prstGeom>
        </p:spPr>
        <p:txBody>
          <a:bodyPr wrap="none">
            <a:spAutoFit/>
          </a:bodyPr>
          <a:lstStyle/>
          <a:p>
            <a:r>
              <a:rPr lang="en-US" b="1" u="none" strike="noStrike" baseline="0" dirty="0">
                <a:latin typeface="Melior-Italic"/>
              </a:rPr>
              <a:t>Ad </a:t>
            </a:r>
            <a:r>
              <a:rPr lang="en-US" b="1" u="none" strike="noStrike" baseline="0" dirty="0" err="1">
                <a:latin typeface="Melior-Italic"/>
              </a:rPr>
              <a:t>Populum</a:t>
            </a:r>
            <a:endParaRPr lang="en-US" b="1" dirty="0"/>
          </a:p>
        </p:txBody>
      </p:sp>
      <p:sp>
        <p:nvSpPr>
          <p:cNvPr id="3" name="Rectangle 2"/>
          <p:cNvSpPr/>
          <p:nvPr/>
        </p:nvSpPr>
        <p:spPr>
          <a:xfrm>
            <a:off x="3048000" y="2136339"/>
            <a:ext cx="6096000" cy="2031325"/>
          </a:xfrm>
          <a:prstGeom prst="rect">
            <a:avLst/>
          </a:prstGeom>
        </p:spPr>
        <p:txBody>
          <a:bodyPr>
            <a:spAutoFit/>
          </a:bodyPr>
          <a:lstStyle/>
          <a:p>
            <a:r>
              <a:rPr lang="en-US" b="0" i="0" u="none" strike="noStrike" baseline="0" dirty="0">
                <a:latin typeface="Melior"/>
              </a:rPr>
              <a:t>There is an old adage to the effect that “thousands of people can’t</a:t>
            </a:r>
            <a:r>
              <a:rPr lang="en-US" b="0" i="0" u="none" strike="noStrike" dirty="0">
                <a:latin typeface="Melior"/>
              </a:rPr>
              <a:t> </a:t>
            </a:r>
            <a:r>
              <a:rPr lang="en-US" b="0" i="0" u="none" strike="noStrike" baseline="0" dirty="0">
                <a:latin typeface="Melior"/>
              </a:rPr>
              <a:t>be wrong.” </a:t>
            </a:r>
          </a:p>
          <a:p>
            <a:endParaRPr lang="en-US" dirty="0">
              <a:latin typeface="Melior"/>
            </a:endParaRPr>
          </a:p>
          <a:p>
            <a:r>
              <a:rPr lang="en-US" b="0" i="0" u="none" strike="noStrike" baseline="0" dirty="0">
                <a:latin typeface="Melior"/>
              </a:rPr>
              <a:t>And yet, as we frequently learn to our chagrin, thousands</a:t>
            </a:r>
          </a:p>
          <a:p>
            <a:r>
              <a:rPr lang="en-US" b="0" i="0" u="none" strike="noStrike" baseline="0" dirty="0">
                <a:latin typeface="Melior"/>
              </a:rPr>
              <a:t>of people often are wrong: they support dictators, engage in</a:t>
            </a:r>
            <a:r>
              <a:rPr lang="en-US" b="0" i="0" u="none" strike="noStrike" dirty="0">
                <a:latin typeface="Melior"/>
              </a:rPr>
              <a:t> </a:t>
            </a:r>
            <a:r>
              <a:rPr lang="en-US" b="0" i="0" u="none" strike="noStrike" baseline="0" dirty="0">
                <a:latin typeface="Melior"/>
              </a:rPr>
              <a:t>unhealthy lifestyles, or put their money into schemes that seem to</a:t>
            </a:r>
            <a:r>
              <a:rPr lang="en-US" b="0" i="0" u="none" strike="noStrike" dirty="0">
                <a:latin typeface="Melior"/>
              </a:rPr>
              <a:t> </a:t>
            </a:r>
            <a:r>
              <a:rPr lang="en-US" b="0" i="0" u="none" strike="noStrike" baseline="0" dirty="0">
                <a:latin typeface="Melior"/>
              </a:rPr>
              <a:t>have little chance of success</a:t>
            </a:r>
            <a:endParaRPr lang="en-US" dirty="0"/>
          </a:p>
        </p:txBody>
      </p:sp>
    </p:spTree>
    <p:extLst>
      <p:ext uri="{BB962C8B-B14F-4D97-AF65-F5344CB8AC3E}">
        <p14:creationId xmlns:p14="http://schemas.microsoft.com/office/powerpoint/2010/main" val="252348422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5" name="Rectangle 4"/>
          <p:cNvSpPr/>
          <p:nvPr/>
        </p:nvSpPr>
        <p:spPr>
          <a:xfrm>
            <a:off x="6666524" y="2086707"/>
            <a:ext cx="4598120" cy="2308324"/>
          </a:xfrm>
          <a:prstGeom prst="rect">
            <a:avLst/>
          </a:prstGeom>
        </p:spPr>
        <p:txBody>
          <a:bodyPr wrap="square">
            <a:spAutoFit/>
          </a:bodyPr>
          <a:lstStyle/>
          <a:p>
            <a:r>
              <a:rPr lang="en-US" b="0" i="0" u="none" strike="noStrike" baseline="0" dirty="0">
                <a:latin typeface="Melior"/>
              </a:rPr>
              <a:t>Some of the fallacies</a:t>
            </a:r>
            <a:r>
              <a:rPr lang="en-US" b="0" i="0" u="none" strike="noStrike" dirty="0">
                <a:latin typeface="Melior"/>
              </a:rPr>
              <a:t> (3,4,5,6) were related to the specific Socratic context in which Aristotle was trained (Plato’s Academy) and outside of that context do not make sense.</a:t>
            </a:r>
          </a:p>
          <a:p>
            <a:endParaRPr lang="en-US" dirty="0">
              <a:latin typeface="Melior"/>
            </a:endParaRPr>
          </a:p>
          <a:p>
            <a:r>
              <a:rPr lang="en-US" b="0" i="0" u="none" strike="noStrike" dirty="0">
                <a:latin typeface="Melior"/>
              </a:rPr>
              <a:t>That is the reason why in this lecture we focus on 1 and 2 as these are those that survive in the modern world. </a:t>
            </a:r>
            <a:endParaRPr lang="en-US" dirty="0"/>
          </a:p>
        </p:txBody>
      </p:sp>
      <p:pic>
        <p:nvPicPr>
          <p:cNvPr id="3074" name="Picture 2" descr="Image result for plato acade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92" y="1986908"/>
            <a:ext cx="5237040" cy="351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427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055077" y="2000739"/>
            <a:ext cx="3079262" cy="3139321"/>
          </a:xfrm>
          <a:prstGeom prst="rect">
            <a:avLst/>
          </a:prstGeom>
        </p:spPr>
        <p:txBody>
          <a:bodyPr wrap="square">
            <a:spAutoFit/>
          </a:bodyPr>
          <a:lstStyle/>
          <a:p>
            <a:r>
              <a:rPr lang="en-US" b="0" i="0" u="none" strike="noStrike" baseline="0" dirty="0">
                <a:latin typeface="Melior"/>
              </a:rPr>
              <a:t>All this leads us to ask what weight</a:t>
            </a:r>
            <a:r>
              <a:rPr lang="en-US" b="0" i="0" u="none" strike="noStrike" dirty="0">
                <a:latin typeface="Melior"/>
              </a:rPr>
              <a:t> </a:t>
            </a:r>
            <a:r>
              <a:rPr lang="en-US" b="0" i="0" u="none" strike="noStrike" baseline="0" dirty="0">
                <a:latin typeface="Melior"/>
              </a:rPr>
              <a:t>we should place on such popularity when it is advanced in support</a:t>
            </a:r>
            <a:r>
              <a:rPr lang="en-US" b="0" i="0" u="none" strike="noStrike" dirty="0">
                <a:latin typeface="Melior"/>
              </a:rPr>
              <a:t> </a:t>
            </a:r>
            <a:r>
              <a:rPr lang="en-US" b="0" i="0" u="none" strike="noStrike" baseline="0" dirty="0">
                <a:latin typeface="Melior"/>
              </a:rPr>
              <a:t>of a cause or claim. </a:t>
            </a:r>
          </a:p>
          <a:p>
            <a:endParaRPr lang="en-US" dirty="0">
              <a:latin typeface="Melior"/>
            </a:endParaRPr>
          </a:p>
          <a:p>
            <a:r>
              <a:rPr lang="en-US" b="0" i="0" u="none" strike="noStrike" baseline="0" dirty="0">
                <a:latin typeface="Melior"/>
              </a:rPr>
              <a:t>Where the weight is unwarranted the argument</a:t>
            </a:r>
            <a:r>
              <a:rPr lang="en-US" b="0" i="0" u="none" strike="noStrike" dirty="0">
                <a:latin typeface="Melior"/>
              </a:rPr>
              <a:t> </a:t>
            </a:r>
            <a:r>
              <a:rPr lang="en-US" b="0" i="0" u="none" strike="noStrike" baseline="0" dirty="0">
                <a:latin typeface="Melior"/>
              </a:rPr>
              <a:t>commits the </a:t>
            </a:r>
            <a:r>
              <a:rPr lang="en-US" b="0" i="1" u="none" strike="noStrike" baseline="0" dirty="0">
                <a:latin typeface="Melior-Italic"/>
              </a:rPr>
              <a:t>ad </a:t>
            </a:r>
            <a:r>
              <a:rPr lang="en-US" b="0" i="1" u="none" strike="noStrike" baseline="0" dirty="0" err="1">
                <a:latin typeface="Melior-Italic"/>
              </a:rPr>
              <a:t>populum</a:t>
            </a:r>
            <a:r>
              <a:rPr lang="en-US" b="0" i="1" u="none" strike="noStrike" baseline="0" dirty="0">
                <a:latin typeface="Melior-Italic"/>
              </a:rPr>
              <a:t> </a:t>
            </a:r>
            <a:r>
              <a:rPr lang="en-US" b="0" i="0" u="none" strike="noStrike" baseline="0" dirty="0">
                <a:latin typeface="Melior"/>
              </a:rPr>
              <a:t>fallacy, or an illicit appeal to popularity</a:t>
            </a:r>
            <a:endParaRPr lang="en-US" dirty="0"/>
          </a:p>
        </p:txBody>
      </p:sp>
      <p:pic>
        <p:nvPicPr>
          <p:cNvPr id="27650" name="Picture 2" descr="Image result for ad popul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983" y="2399323"/>
            <a:ext cx="3910265" cy="2935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9338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10216" y="2305539"/>
            <a:ext cx="4470400" cy="1754326"/>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EXAMPLE 1</a:t>
            </a:r>
          </a:p>
          <a:p>
            <a:endParaRPr lang="en-US"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But officer, I don't deserve a ticket; everyone goes this speed.  If I went any slower, I wouldn't be going with the stream of traffic</a:t>
            </a:r>
            <a:endParaRPr lang="en-US" dirty="0">
              <a:latin typeface="Arial" panose="020B0604020202020204" pitchFamily="34" charset="0"/>
              <a:cs typeface="Arial" panose="020B0604020202020204" pitchFamily="34" charset="0"/>
            </a:endParaRPr>
          </a:p>
        </p:txBody>
      </p:sp>
      <p:sp>
        <p:nvSpPr>
          <p:cNvPr id="4"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286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406" y="1551719"/>
            <a:ext cx="4142887" cy="414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014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102707" y="1696111"/>
            <a:ext cx="6096000" cy="3416320"/>
          </a:xfrm>
          <a:prstGeom prst="rect">
            <a:avLst/>
          </a:prstGeom>
        </p:spPr>
        <p:txBody>
          <a:bodyPr>
            <a:spAutoFit/>
          </a:bodyPr>
          <a:lstStyle/>
          <a:p>
            <a:r>
              <a:rPr lang="en-US" b="0" i="0" u="none" strike="noStrike" baseline="0" dirty="0">
                <a:latin typeface="Melior"/>
              </a:rPr>
              <a:t>Example 2</a:t>
            </a:r>
          </a:p>
          <a:p>
            <a:endParaRPr lang="en-US" dirty="0">
              <a:latin typeface="Melior"/>
            </a:endParaRPr>
          </a:p>
          <a:p>
            <a:r>
              <a:rPr lang="en-US" b="0" i="0" u="none" strike="noStrike" baseline="0" dirty="0">
                <a:latin typeface="Melior"/>
              </a:rPr>
              <a:t>For the non-elected staff at the Ottawa Hospital</a:t>
            </a:r>
            <a:r>
              <a:rPr lang="en-US" b="0" i="0" u="none" strike="noStrike" dirty="0">
                <a:latin typeface="Melior"/>
              </a:rPr>
              <a:t> </a:t>
            </a:r>
            <a:r>
              <a:rPr lang="en-US" b="0" i="0" u="none" strike="noStrike" baseline="0" dirty="0">
                <a:latin typeface="Melior"/>
              </a:rPr>
              <a:t>Research Institute to get grants</a:t>
            </a:r>
            <a:r>
              <a:rPr lang="en-US" b="0" i="0" u="none" strike="noStrike" dirty="0">
                <a:latin typeface="Melior"/>
              </a:rPr>
              <a:t> </a:t>
            </a:r>
            <a:r>
              <a:rPr lang="en-US" b="0" i="0" u="none" strike="noStrike" baseline="0" dirty="0">
                <a:latin typeface="Melior"/>
              </a:rPr>
              <a:t>of millions of dollars, to do their own thing “in the still-controversial</a:t>
            </a:r>
            <a:r>
              <a:rPr lang="en-US" b="0" i="0" u="none" strike="noStrike" dirty="0">
                <a:latin typeface="Melior"/>
              </a:rPr>
              <a:t> </a:t>
            </a:r>
            <a:r>
              <a:rPr lang="en-US" b="0" i="0" u="none" strike="noStrike" baseline="0" dirty="0">
                <a:latin typeface="Melior"/>
              </a:rPr>
              <a:t>field of stem cell research” shows that the OHRI thinks that “might</a:t>
            </a:r>
            <a:r>
              <a:rPr lang="en-US" b="0" i="0" u="none" strike="noStrike" dirty="0">
                <a:latin typeface="Melior"/>
              </a:rPr>
              <a:t> </a:t>
            </a:r>
            <a:r>
              <a:rPr lang="en-US" b="0" i="0" u="none" strike="noStrike" baseline="0" dirty="0">
                <a:latin typeface="Melior"/>
              </a:rPr>
              <a:t>is right.” Most taxpayers oppose experimenting on embryo stem cells</a:t>
            </a:r>
            <a:r>
              <a:rPr lang="en-US" b="0" i="0" u="none" strike="noStrike" dirty="0">
                <a:latin typeface="Melior"/>
              </a:rPr>
              <a:t> </a:t>
            </a:r>
            <a:r>
              <a:rPr lang="en-US" b="0" i="0" u="none" strike="noStrike" baseline="0" dirty="0">
                <a:latin typeface="Melior"/>
              </a:rPr>
              <a:t>because the scientific fact is that we are dealing with human life. Slow</a:t>
            </a:r>
            <a:r>
              <a:rPr lang="en-US" b="0" i="0" u="none" strike="noStrike" dirty="0">
                <a:latin typeface="Melior"/>
              </a:rPr>
              <a:t> </a:t>
            </a:r>
            <a:r>
              <a:rPr lang="en-US" b="0" i="0" u="none" strike="noStrike" baseline="0" dirty="0">
                <a:latin typeface="Melior"/>
              </a:rPr>
              <a:t>down OHRI and be aware of the fact that most taxpayers are in </a:t>
            </a:r>
            <a:r>
              <a:rPr lang="en-US" b="0" i="0" u="none" strike="noStrike" baseline="0" dirty="0" err="1">
                <a:latin typeface="Melior"/>
              </a:rPr>
              <a:t>favour</a:t>
            </a:r>
            <a:r>
              <a:rPr lang="en-US" dirty="0">
                <a:latin typeface="Melior"/>
              </a:rPr>
              <a:t> </a:t>
            </a:r>
            <a:r>
              <a:rPr lang="en-US" b="0" i="0" u="none" strike="noStrike" baseline="0" dirty="0">
                <a:latin typeface="Melior"/>
              </a:rPr>
              <a:t>of research on adult stem cells but are totally opposed to research on</a:t>
            </a:r>
            <a:r>
              <a:rPr lang="en-US" b="0" i="0" u="none" strike="noStrike" dirty="0">
                <a:latin typeface="Melior"/>
              </a:rPr>
              <a:t> </a:t>
            </a:r>
            <a:r>
              <a:rPr lang="en-US" b="0" i="0" u="none" strike="noStrike" baseline="0" dirty="0">
                <a:latin typeface="Melior"/>
              </a:rPr>
              <a:t>embryo stem cells. Are </a:t>
            </a:r>
            <a:r>
              <a:rPr lang="en-US" b="0" i="0" u="none" strike="noStrike" baseline="0" dirty="0" err="1">
                <a:latin typeface="Melior"/>
              </a:rPr>
              <a:t>ya</a:t>
            </a:r>
            <a:r>
              <a:rPr lang="en-US" b="0" i="0" u="none" strike="noStrike" baseline="0" dirty="0">
                <a:latin typeface="Melior"/>
              </a:rPr>
              <a:t> listening?</a:t>
            </a:r>
            <a:endParaRPr lang="en-US" dirty="0"/>
          </a:p>
        </p:txBody>
      </p:sp>
    </p:spTree>
    <p:extLst>
      <p:ext uri="{BB962C8B-B14F-4D97-AF65-F5344CB8AC3E}">
        <p14:creationId xmlns:p14="http://schemas.microsoft.com/office/powerpoint/2010/main" val="6953315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2876061" y="1472032"/>
            <a:ext cx="6096000" cy="4247317"/>
          </a:xfrm>
          <a:prstGeom prst="rect">
            <a:avLst/>
          </a:prstGeom>
        </p:spPr>
        <p:txBody>
          <a:bodyPr>
            <a:spAutoFit/>
          </a:bodyPr>
          <a:lstStyle/>
          <a:p>
            <a:r>
              <a:rPr lang="en-US" dirty="0">
                <a:latin typeface="Melior"/>
              </a:rPr>
              <a:t>There are different claims made here but each is supported by a key premise that appeals to popular (taxpayer) opinion. </a:t>
            </a:r>
          </a:p>
          <a:p>
            <a:endParaRPr lang="en-US" dirty="0">
              <a:latin typeface="Melior"/>
            </a:endParaRPr>
          </a:p>
          <a:p>
            <a:r>
              <a:rPr lang="en-US" dirty="0">
                <a:latin typeface="Melior"/>
              </a:rPr>
              <a:t>However, it is not clear what the taxpayers opinion is on this matter in general. </a:t>
            </a:r>
          </a:p>
          <a:p>
            <a:endParaRPr lang="en-US" dirty="0">
              <a:latin typeface="Melior"/>
            </a:endParaRPr>
          </a:p>
          <a:p>
            <a:r>
              <a:rPr lang="en-US" dirty="0">
                <a:latin typeface="Melior"/>
              </a:rPr>
              <a:t>It is not clear either what is the sample considered. </a:t>
            </a:r>
          </a:p>
          <a:p>
            <a:endParaRPr lang="en-US" dirty="0">
              <a:latin typeface="Melior"/>
            </a:endParaRPr>
          </a:p>
          <a:p>
            <a:r>
              <a:rPr lang="en-US" dirty="0">
                <a:latin typeface="Melior"/>
              </a:rPr>
              <a:t>It is not even clear why taxpayers should have some say in this given that governments constantly spend money on all sort of things without consulting taxpayers. </a:t>
            </a:r>
          </a:p>
          <a:p>
            <a:endParaRPr lang="en-US" dirty="0">
              <a:latin typeface="Melior"/>
            </a:endParaRPr>
          </a:p>
          <a:p>
            <a:r>
              <a:rPr lang="en-US" dirty="0">
                <a:latin typeface="Melior"/>
              </a:rPr>
              <a:t>So, why should we appeal to their authority in deciding this very specific matter and not others?</a:t>
            </a:r>
            <a:endParaRPr lang="en-US" dirty="0"/>
          </a:p>
        </p:txBody>
      </p:sp>
    </p:spTree>
    <p:extLst>
      <p:ext uri="{BB962C8B-B14F-4D97-AF65-F5344CB8AC3E}">
        <p14:creationId xmlns:p14="http://schemas.microsoft.com/office/powerpoint/2010/main" val="5232574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048000" y="2136339"/>
            <a:ext cx="6096000" cy="2308324"/>
          </a:xfrm>
          <a:prstGeom prst="rect">
            <a:avLst/>
          </a:prstGeom>
        </p:spPr>
        <p:txBody>
          <a:bodyPr>
            <a:spAutoFit/>
          </a:bodyPr>
          <a:lstStyle/>
          <a:p>
            <a:r>
              <a:rPr lang="en-US" b="1" dirty="0">
                <a:latin typeface="Melior"/>
              </a:rPr>
              <a:t>How to Avoid it? Ask yourself the following questions:</a:t>
            </a:r>
          </a:p>
          <a:p>
            <a:endParaRPr lang="en-US" b="1" dirty="0">
              <a:latin typeface="Melior"/>
            </a:endParaRPr>
          </a:p>
          <a:p>
            <a:r>
              <a:rPr lang="en-US" dirty="0">
                <a:latin typeface="Melior"/>
              </a:rPr>
              <a:t>1. Is the appeal to a popular belief or practice so widely known to be correct that the burden of proof would lie with anyone who questioned it?</a:t>
            </a:r>
          </a:p>
          <a:p>
            <a:r>
              <a:rPr lang="en-US" dirty="0">
                <a:latin typeface="Melior"/>
              </a:rPr>
              <a:t>2. If not, and the burden lies with the arguer, has the popularity been adequately supported or explained (by a poll, for example)?</a:t>
            </a:r>
            <a:endParaRPr lang="en-US" dirty="0"/>
          </a:p>
        </p:txBody>
      </p:sp>
    </p:spTree>
    <p:extLst>
      <p:ext uri="{BB962C8B-B14F-4D97-AF65-F5344CB8AC3E}">
        <p14:creationId xmlns:p14="http://schemas.microsoft.com/office/powerpoint/2010/main" val="14125268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234831" y="2086708"/>
            <a:ext cx="3970215" cy="3970318"/>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The fallacy is committed when one appeals to force or the threat of force to bring about the acceptance of a conclusion</a:t>
            </a:r>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r>
              <a:rPr lang="en-US" dirty="0">
                <a:latin typeface="Arial" panose="020B0604020202020204" pitchFamily="34" charset="0"/>
                <a:cs typeface="Arial" panose="020B0604020202020204" pitchFamily="34" charset="0"/>
              </a:rPr>
              <a:t>The </a:t>
            </a:r>
            <a:r>
              <a:rPr lang="en-US" i="1" dirty="0">
                <a:latin typeface="Arial" panose="020B0604020202020204" pitchFamily="34" charset="0"/>
                <a:cs typeface="Arial" panose="020B0604020202020204" pitchFamily="34" charset="0"/>
              </a:rPr>
              <a:t>ad </a:t>
            </a:r>
            <a:r>
              <a:rPr lang="en-US" i="1" dirty="0" err="1">
                <a:latin typeface="Arial" panose="020B0604020202020204" pitchFamily="34" charset="0"/>
                <a:cs typeface="Arial" panose="020B0604020202020204" pitchFamily="34" charset="0"/>
              </a:rPr>
              <a:t>baculum</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contains implicitly or explicitly a threat. Behind this threat is often the idea that in the end, "Might makes right."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Threats, </a:t>
            </a:r>
            <a:r>
              <a:rPr lang="en-US" i="1" dirty="0">
                <a:latin typeface="Arial" panose="020B0604020202020204" pitchFamily="34" charset="0"/>
                <a:cs typeface="Arial" panose="020B0604020202020204" pitchFamily="34" charset="0"/>
              </a:rPr>
              <a:t>per se</a:t>
            </a:r>
            <a:r>
              <a:rPr lang="en-US" dirty="0">
                <a:latin typeface="Arial" panose="020B0604020202020204" pitchFamily="34" charset="0"/>
                <a:cs typeface="Arial" panose="020B0604020202020204" pitchFamily="34" charset="0"/>
              </a:rPr>
              <a:t>, however, are not fallacies because they involve behavior, not arguments.</a:t>
            </a:r>
            <a:br>
              <a:rPr lang="en-US" dirty="0"/>
            </a:br>
            <a:endParaRPr lang="en-US" dirty="0">
              <a:solidFill>
                <a:srgbClr val="000000"/>
              </a:solidFill>
              <a:latin typeface="Times New Roman" panose="02020603050405020304" pitchFamily="18" charset="0"/>
            </a:endParaRPr>
          </a:p>
        </p:txBody>
      </p:sp>
      <p:sp>
        <p:nvSpPr>
          <p:cNvPr id="3" name="Rectangle 2"/>
          <p:cNvSpPr/>
          <p:nvPr/>
        </p:nvSpPr>
        <p:spPr>
          <a:xfrm>
            <a:off x="634764" y="337011"/>
            <a:ext cx="1531188" cy="369332"/>
          </a:xfrm>
          <a:prstGeom prst="rect">
            <a:avLst/>
          </a:prstGeom>
        </p:spPr>
        <p:txBody>
          <a:bodyPr wrap="none">
            <a:spAutoFit/>
          </a:bodyPr>
          <a:lstStyle/>
          <a:p>
            <a:r>
              <a:rPr lang="en-US" b="1" dirty="0">
                <a:latin typeface="Melior-Italic"/>
              </a:rPr>
              <a:t>Ad </a:t>
            </a:r>
            <a:r>
              <a:rPr lang="en-US" b="1" dirty="0" err="1">
                <a:latin typeface="Melior-Italic"/>
              </a:rPr>
              <a:t>Baculum</a:t>
            </a:r>
            <a:endParaRPr lang="en-US" b="1" dirty="0"/>
          </a:p>
        </p:txBody>
      </p:sp>
      <p:pic>
        <p:nvPicPr>
          <p:cNvPr id="29698" name="Picture 2" descr="Image result for ad bacul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887" y="1101968"/>
            <a:ext cx="5449929" cy="4087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5664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6611814" y="2063262"/>
            <a:ext cx="4384431" cy="2031325"/>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EXAMPLE 1 </a:t>
            </a:r>
          </a:p>
          <a:p>
            <a:r>
              <a:rPr lang="en-US" dirty="0">
                <a:solidFill>
                  <a:srgbClr val="000000"/>
                </a:solidFill>
                <a:latin typeface="Arial" panose="020B0604020202020204" pitchFamily="34" charset="0"/>
                <a:cs typeface="Arial" panose="020B0604020202020204" pitchFamily="34" charset="0"/>
              </a:rPr>
              <a:t>The Department of Transportation needs to reconsider the speed limit proposals on interstate highways for the simple reason that if they do not, their departmental budget for Department of Transportation will be cut by 25%.</a:t>
            </a:r>
            <a:endParaRPr lang="en-US" b="0" i="0" dirty="0">
              <a:solidFill>
                <a:srgbClr val="000000"/>
              </a:solidFill>
              <a:effectLst/>
              <a:latin typeface="Arial" panose="020B0604020202020204" pitchFamily="34" charset="0"/>
              <a:cs typeface="Arial" panose="020B0604020202020204" pitchFamily="34" charset="0"/>
            </a:endParaRPr>
          </a:p>
        </p:txBody>
      </p:sp>
      <p:pic>
        <p:nvPicPr>
          <p:cNvPr id="30722" name="Picture 2" descr="Image result for Department of Transpor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929" y="2175486"/>
            <a:ext cx="3673963" cy="26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6122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73723" y="1484923"/>
            <a:ext cx="7534030" cy="4247317"/>
          </a:xfrm>
          <a:prstGeom prst="rect">
            <a:avLst/>
          </a:prstGeom>
        </p:spPr>
        <p:txBody>
          <a:bodyPr wrap="square">
            <a:spAutoFit/>
          </a:bodyPr>
          <a:lstStyle/>
          <a:p>
            <a:r>
              <a:rPr lang="en-US" dirty="0">
                <a:latin typeface="Melior"/>
              </a:rPr>
              <a:t>EXAMPLE 2</a:t>
            </a:r>
          </a:p>
          <a:p>
            <a:r>
              <a:rPr lang="en-US" dirty="0">
                <a:latin typeface="Melior"/>
              </a:rPr>
              <a:t>George Bush’s speech</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More than two weeks ago, I gave Taliban leaders a series of clear and</a:t>
            </a:r>
          </a:p>
          <a:p>
            <a:r>
              <a:rPr lang="en-US" dirty="0">
                <a:latin typeface="Arial" panose="020B0604020202020204" pitchFamily="34" charset="0"/>
                <a:cs typeface="Arial" panose="020B0604020202020204" pitchFamily="34" charset="0"/>
              </a:rPr>
              <a:t>specific demands: Close terrorist training camps. Hand over leaders</a:t>
            </a:r>
          </a:p>
          <a:p>
            <a:r>
              <a:rPr lang="en-US" dirty="0">
                <a:latin typeface="Arial" panose="020B0604020202020204" pitchFamily="34" charset="0"/>
                <a:cs typeface="Arial" panose="020B0604020202020204" pitchFamily="34" charset="0"/>
              </a:rPr>
              <a:t>of the Al Qaeda network. And return all foreign nationals, including</a:t>
            </a:r>
          </a:p>
          <a:p>
            <a:r>
              <a:rPr lang="en-US" dirty="0">
                <a:latin typeface="Arial" panose="020B0604020202020204" pitchFamily="34" charset="0"/>
                <a:cs typeface="Arial" panose="020B0604020202020204" pitchFamily="34" charset="0"/>
              </a:rPr>
              <a:t>American citizens, unjustly detained in their country. None of these</a:t>
            </a:r>
          </a:p>
          <a:p>
            <a:r>
              <a:rPr lang="en-US" dirty="0">
                <a:latin typeface="Arial" panose="020B0604020202020204" pitchFamily="34" charset="0"/>
                <a:cs typeface="Arial" panose="020B0604020202020204" pitchFamily="34" charset="0"/>
              </a:rPr>
              <a:t>demands was met. And now, the Taliban will pay a price. By destroying</a:t>
            </a:r>
          </a:p>
          <a:p>
            <a:r>
              <a:rPr lang="en-US" dirty="0">
                <a:latin typeface="Arial" panose="020B0604020202020204" pitchFamily="34" charset="0"/>
                <a:cs typeface="Arial" panose="020B0604020202020204" pitchFamily="34" charset="0"/>
              </a:rPr>
              <a:t>camps and disrupting communications, we will make it more difficult for the terror network to train new recruits and coordinate their evil plans. </a:t>
            </a:r>
            <a:r>
              <a:rPr lang="en-US" i="1" dirty="0">
                <a:latin typeface="Arial" panose="020B0604020202020204" pitchFamily="34" charset="0"/>
                <a:cs typeface="Arial" panose="020B0604020202020204" pitchFamily="34" charset="0"/>
              </a:rPr>
              <a:t>. . . </a:t>
            </a:r>
            <a:r>
              <a:rPr lang="en-US" dirty="0">
                <a:latin typeface="Arial" panose="020B0604020202020204" pitchFamily="34" charset="0"/>
                <a:cs typeface="Arial" panose="020B0604020202020204" pitchFamily="34" charset="0"/>
              </a:rPr>
              <a:t>Today we focus on Afghanistan, but the battle is broader. Every nation has a choice to make. In this conflict, there is no neutral ground. If any government sponsors the outlaws and killers of innocents, they have become outlaws and murderers themselves. And they will take that lonely path at their own peril.</a:t>
            </a:r>
          </a:p>
        </p:txBody>
      </p:sp>
      <p:pic>
        <p:nvPicPr>
          <p:cNvPr id="31746" name="Picture 2" descr="Image result for george bus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4615" y="1461477"/>
            <a:ext cx="2450610" cy="324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4945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6455507" y="1438570"/>
            <a:ext cx="4368800" cy="3693319"/>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First paragraph</a:t>
            </a:r>
          </a:p>
          <a:p>
            <a:r>
              <a:rPr lang="en-US" dirty="0">
                <a:latin typeface="Arial" panose="020B0604020202020204" pitchFamily="34" charset="0"/>
                <a:cs typeface="Arial" panose="020B0604020202020204" pitchFamily="34" charset="0"/>
              </a:rPr>
              <a:t>Earlier set of demands that we might judge as threats and that were associated with specific consequences. The afghan government has failed to respond to these demands and now consequences are put in place.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Second paragraph</a:t>
            </a:r>
          </a:p>
          <a:p>
            <a:r>
              <a:rPr lang="en-US" dirty="0">
                <a:latin typeface="Arial" panose="020B0604020202020204" pitchFamily="34" charset="0"/>
                <a:cs typeface="Arial" panose="020B0604020202020204" pitchFamily="34" charset="0"/>
              </a:rPr>
              <a:t>Here the threat is directed more obscurely at “every nation” whose government may sponsor outlaws and killers</a:t>
            </a:r>
          </a:p>
        </p:txBody>
      </p:sp>
      <p:pic>
        <p:nvPicPr>
          <p:cNvPr id="32770" name="Picture 2" descr="Image result for afghan gover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06" y="2773560"/>
            <a:ext cx="4408610" cy="247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0993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329353" y="1733737"/>
            <a:ext cx="6096000" cy="3600986"/>
          </a:xfrm>
          <a:prstGeom prst="rect">
            <a:avLst/>
          </a:prstGeom>
        </p:spPr>
        <p:txBody>
          <a:bodyPr>
            <a:spAutoFit/>
          </a:bodyPr>
          <a:lstStyle/>
          <a:p>
            <a:r>
              <a:rPr lang="en-US" sz="2400" b="1" dirty="0">
                <a:latin typeface="Frutiger-Bold"/>
              </a:rPr>
              <a:t>How to Avoid it? Ask yourself the following questions:</a:t>
            </a:r>
          </a:p>
          <a:p>
            <a:endParaRPr lang="en-US" dirty="0">
              <a:latin typeface="Melior"/>
            </a:endParaRPr>
          </a:p>
          <a:p>
            <a:r>
              <a:rPr lang="en-US" dirty="0">
                <a:latin typeface="Melior"/>
              </a:rPr>
              <a:t>1. Is this an argument in which a threat has been made insofar as negative consequences have been proposed or identified?</a:t>
            </a:r>
          </a:p>
          <a:p>
            <a:r>
              <a:rPr lang="en-US" dirty="0">
                <a:latin typeface="Melior"/>
              </a:rPr>
              <a:t>2. Is this a context in which such a strategy is appropriate</a:t>
            </a:r>
          </a:p>
          <a:p>
            <a:r>
              <a:rPr lang="en-US" dirty="0">
                <a:latin typeface="Melior"/>
              </a:rPr>
              <a:t>according to the procedures usual in that context, and is the introduction of the threat relevant to the reasonable conduct of the process?</a:t>
            </a:r>
          </a:p>
          <a:p>
            <a:r>
              <a:rPr lang="en-US" dirty="0">
                <a:latin typeface="Melior"/>
              </a:rPr>
              <a:t>3. Are there clear ways for the other party to comply so as to avoid the negative consequences?</a:t>
            </a:r>
            <a:endParaRPr lang="en-US" dirty="0"/>
          </a:p>
        </p:txBody>
      </p:sp>
    </p:spTree>
    <p:extLst>
      <p:ext uri="{BB962C8B-B14F-4D97-AF65-F5344CB8AC3E}">
        <p14:creationId xmlns:p14="http://schemas.microsoft.com/office/powerpoint/2010/main" val="13879657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652088" y="1727200"/>
            <a:ext cx="5332732" cy="3693319"/>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remaining two: </a:t>
            </a:r>
          </a:p>
          <a:p>
            <a:r>
              <a:rPr lang="en-US" b="0" i="0" u="none" strike="noStrike" baseline="0" dirty="0">
                <a:latin typeface="Arial" panose="020B0604020202020204" pitchFamily="34" charset="0"/>
                <a:cs typeface="Arial" panose="020B0604020202020204" pitchFamily="34" charset="0"/>
              </a:rPr>
              <a:t>Equivocation and Amphiboly</a:t>
            </a:r>
            <a:r>
              <a:rPr lang="en-US" b="0" i="0" u="none" strike="noStrike" dirty="0">
                <a:latin typeface="Arial" panose="020B0604020202020204" pitchFamily="34" charset="0"/>
                <a:cs typeface="Arial" panose="020B0604020202020204" pitchFamily="34" charset="0"/>
              </a:rPr>
              <a:t> both i</a:t>
            </a:r>
            <a:r>
              <a:rPr lang="en-US" b="0" i="0" u="none" strike="noStrike" baseline="0" dirty="0">
                <a:latin typeface="Arial" panose="020B0604020202020204" pitchFamily="34" charset="0"/>
                <a:cs typeface="Arial" panose="020B0604020202020204" pitchFamily="34" charset="0"/>
              </a:rPr>
              <a:t>nvolve ambiguity.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Amphiboly this ambiguity arises from the sentence structure. The words used are unambiguous in themselves, but when put together in a statement they create an ambiguity.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EXAMPLE: ‘Watch repairs here!’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ambiguous because of multiple possible meanings that can be attached to the statement</a:t>
            </a:r>
          </a:p>
        </p:txBody>
      </p:sp>
      <p:sp>
        <p:nvSpPr>
          <p:cNvPr id="3" name="Rectangle 2"/>
          <p:cNvSpPr/>
          <p:nvPr/>
        </p:nvSpPr>
        <p:spPr>
          <a:xfrm>
            <a:off x="263520" y="274487"/>
            <a:ext cx="1441420"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Amphiboly </a:t>
            </a:r>
            <a:endParaRPr lang="en-US" b="1" dirty="0"/>
          </a:p>
        </p:txBody>
      </p:sp>
      <p:pic>
        <p:nvPicPr>
          <p:cNvPr id="4098" name="Picture 2" descr="Image result for amphibo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431" y="1453734"/>
            <a:ext cx="4680682" cy="351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1616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28559" y="305749"/>
            <a:ext cx="2121093" cy="369332"/>
          </a:xfrm>
          <a:prstGeom prst="rect">
            <a:avLst/>
          </a:prstGeom>
        </p:spPr>
        <p:txBody>
          <a:bodyPr wrap="none">
            <a:spAutoFit/>
          </a:bodyPr>
          <a:lstStyle/>
          <a:p>
            <a:r>
              <a:rPr lang="en-US" b="1">
                <a:latin typeface="Melior-Italic"/>
              </a:rPr>
              <a:t>Ad Misericordiam</a:t>
            </a:r>
            <a:endParaRPr lang="en-US" b="1" dirty="0"/>
          </a:p>
        </p:txBody>
      </p:sp>
      <p:sp>
        <p:nvSpPr>
          <p:cNvPr id="3" name="Rectangle 2"/>
          <p:cNvSpPr/>
          <p:nvPr/>
        </p:nvSpPr>
        <p:spPr>
          <a:xfrm>
            <a:off x="263520" y="1737366"/>
            <a:ext cx="6096000" cy="3970318"/>
          </a:xfrm>
          <a:prstGeom prst="rect">
            <a:avLst/>
          </a:prstGeom>
        </p:spPr>
        <p:txBody>
          <a:bodyPr>
            <a:spAutoFit/>
          </a:bodyPr>
          <a:lstStyle/>
          <a:p>
            <a:r>
              <a:rPr lang="en-US" dirty="0">
                <a:latin typeface="Melior"/>
              </a:rPr>
              <a:t>Emotional appeals are very common in reasoning. We often introduce our feelings into our argument because we have strong commitments or are deeply affected by what we take to be instances of injustice and the like. There is nothing wrong with this. </a:t>
            </a:r>
          </a:p>
          <a:p>
            <a:endParaRPr lang="en-US" dirty="0">
              <a:latin typeface="Melior"/>
            </a:endParaRPr>
          </a:p>
          <a:p>
            <a:r>
              <a:rPr lang="en-US" dirty="0">
                <a:latin typeface="Melior"/>
              </a:rPr>
              <a:t>Since the time of Aristotle logicians have recognized a role for emotions in arguments because arguers address audiences as whole people.</a:t>
            </a:r>
          </a:p>
          <a:p>
            <a:endParaRPr lang="en-US" dirty="0">
              <a:latin typeface="Melior"/>
            </a:endParaRPr>
          </a:p>
          <a:p>
            <a:r>
              <a:rPr lang="en-US" dirty="0">
                <a:latin typeface="Melior"/>
              </a:rPr>
              <a:t>But when attention is drawn away from what is actually at stake, or emotional appeals are substituted for good reasons, then we have candidates for fallacious arguments</a:t>
            </a:r>
            <a:endParaRPr lang="en-US" dirty="0"/>
          </a:p>
        </p:txBody>
      </p:sp>
      <p:pic>
        <p:nvPicPr>
          <p:cNvPr id="33794" name="Picture 2" descr="Image result for ad misericordi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611" y="1627950"/>
            <a:ext cx="3802512" cy="285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3397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801063" y="2141416"/>
            <a:ext cx="3391877" cy="2031325"/>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Ad </a:t>
            </a:r>
            <a:r>
              <a:rPr lang="en-US" dirty="0" err="1">
                <a:solidFill>
                  <a:srgbClr val="000000"/>
                </a:solidFill>
                <a:latin typeface="Arial" panose="020B0604020202020204" pitchFamily="34" charset="0"/>
                <a:cs typeface="Arial" panose="020B0604020202020204" pitchFamily="34" charset="0"/>
              </a:rPr>
              <a:t>misericordiam</a:t>
            </a:r>
            <a:r>
              <a:rPr lang="en-US" dirty="0">
                <a:solidFill>
                  <a:srgbClr val="000000"/>
                </a:solidFill>
                <a:latin typeface="Arial" panose="020B0604020202020204" pitchFamily="34" charset="0"/>
                <a:cs typeface="Arial" panose="020B0604020202020204" pitchFamily="34" charset="0"/>
              </a:rPr>
              <a:t> arguments are very good candidates for fallacious reasoning. </a:t>
            </a:r>
          </a:p>
          <a:p>
            <a:endParaRPr lang="en-US"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However, not all arguments ad </a:t>
            </a:r>
            <a:r>
              <a:rPr lang="en-US" dirty="0" err="1">
                <a:solidFill>
                  <a:srgbClr val="000000"/>
                </a:solidFill>
                <a:latin typeface="Arial" panose="020B0604020202020204" pitchFamily="34" charset="0"/>
                <a:cs typeface="Arial" panose="020B0604020202020204" pitchFamily="34" charset="0"/>
              </a:rPr>
              <a:t>misericordiam</a:t>
            </a:r>
            <a:r>
              <a:rPr lang="en-US" dirty="0">
                <a:solidFill>
                  <a:srgbClr val="000000"/>
                </a:solidFill>
                <a:latin typeface="Arial" panose="020B0604020202020204" pitchFamily="34" charset="0"/>
                <a:cs typeface="Arial" panose="020B0604020202020204" pitchFamily="34" charset="0"/>
              </a:rPr>
              <a:t> are fallacious even though most are</a:t>
            </a:r>
            <a:endParaRPr lang="en-US" b="0" i="0" dirty="0">
              <a:solidFill>
                <a:srgbClr val="000000"/>
              </a:solidFill>
              <a:effectLst/>
              <a:latin typeface="Arial" panose="020B0604020202020204" pitchFamily="34" charset="0"/>
              <a:cs typeface="Arial" panose="020B0604020202020204" pitchFamily="34" charset="0"/>
            </a:endParaRPr>
          </a:p>
        </p:txBody>
      </p:sp>
      <p:pic>
        <p:nvPicPr>
          <p:cNvPr id="34818" name="Picture 2" descr="Image result for ad misericordi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867" y="1518824"/>
            <a:ext cx="6076950" cy="456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520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2336799" y="2567835"/>
            <a:ext cx="6861908" cy="1200329"/>
          </a:xfrm>
          <a:prstGeom prst="rect">
            <a:avLst/>
          </a:prstGeom>
        </p:spPr>
        <p:txBody>
          <a:bodyPr wrap="square">
            <a:spAutoFit/>
          </a:bodyPr>
          <a:lstStyle/>
          <a:p>
            <a:r>
              <a:rPr lang="en-US" dirty="0">
                <a:latin typeface="Melior"/>
              </a:rPr>
              <a:t>The idea here is to draw attention to some circumstance affecting you or someone else and gain the pity of your audience, on the basis of which they are led to a conclusion that they would not otherwise have likely accepted.</a:t>
            </a:r>
            <a:endParaRPr lang="en-US" dirty="0"/>
          </a:p>
        </p:txBody>
      </p:sp>
    </p:spTree>
    <p:extLst>
      <p:ext uri="{BB962C8B-B14F-4D97-AF65-F5344CB8AC3E}">
        <p14:creationId xmlns:p14="http://schemas.microsoft.com/office/powerpoint/2010/main" val="365569630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6713417" y="2133600"/>
            <a:ext cx="4205986" cy="2308324"/>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Example 1</a:t>
            </a:r>
          </a:p>
          <a:p>
            <a:r>
              <a:rPr lang="en-US" dirty="0">
                <a:solidFill>
                  <a:srgbClr val="000000"/>
                </a:solidFill>
                <a:latin typeface="Arial" panose="020B0604020202020204" pitchFamily="34" charset="0"/>
                <a:cs typeface="Arial" panose="020B0604020202020204" pitchFamily="34" charset="0"/>
              </a:rPr>
              <a:t>Oh, Officer, There's no reason to give me a traffic ticket for going too fast because I was just on my way to the hospital to see my wife who is in serious condition to tell her I just lost my job and the car will be repossessed.</a:t>
            </a:r>
            <a:br>
              <a:rPr lang="en-US" dirty="0">
                <a:solidFill>
                  <a:srgbClr val="000000"/>
                </a:solidFill>
                <a:latin typeface="Times New Roman" panose="02020603050405020304" pitchFamily="18" charset="0"/>
              </a:rPr>
            </a:br>
            <a:endParaRPr lang="en-US" b="0" i="0" dirty="0">
              <a:solidFill>
                <a:srgbClr val="000000"/>
              </a:solidFill>
              <a:effectLst/>
              <a:latin typeface="Times New Roman" panose="02020603050405020304" pitchFamily="18" charset="0"/>
            </a:endParaRPr>
          </a:p>
        </p:txBody>
      </p:sp>
      <p:pic>
        <p:nvPicPr>
          <p:cNvPr id="35842" name="Picture 2" descr="Image result for traffic ti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929" y="2220851"/>
            <a:ext cx="4736856" cy="355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1688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352061" y="2352431"/>
            <a:ext cx="3501292" cy="2308324"/>
          </a:xfrm>
          <a:prstGeom prst="rect">
            <a:avLst/>
          </a:prstGeom>
        </p:spPr>
        <p:txBody>
          <a:bodyPr wrap="square">
            <a:spAutoFit/>
          </a:bodyPr>
          <a:lstStyle/>
          <a:p>
            <a:r>
              <a:rPr lang="en-US" dirty="0">
                <a:latin typeface="Melior"/>
              </a:rPr>
              <a:t>EXAMPLE 2</a:t>
            </a:r>
          </a:p>
          <a:p>
            <a:r>
              <a:rPr lang="en-US" dirty="0">
                <a:latin typeface="Melior"/>
              </a:rPr>
              <a:t>I have recently been informed by the Financial Aid Office that my</a:t>
            </a:r>
          </a:p>
          <a:p>
            <a:r>
              <a:rPr lang="en-US" dirty="0">
                <a:latin typeface="Melior"/>
              </a:rPr>
              <a:t>final average of 78.6 is 2% below what I need to renew my $5000 Scholarship. I may not be able to return without this scholarship</a:t>
            </a:r>
            <a:endParaRPr lang="en-US" dirty="0"/>
          </a:p>
        </p:txBody>
      </p:sp>
      <p:pic>
        <p:nvPicPr>
          <p:cNvPr id="36866" name="Picture 2" descr="Image result for scholar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1057" y="1376453"/>
            <a:ext cx="5391883" cy="381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6416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369907" y="2013838"/>
            <a:ext cx="3688862" cy="2308324"/>
          </a:xfrm>
          <a:prstGeom prst="rect">
            <a:avLst/>
          </a:prstGeom>
        </p:spPr>
        <p:txBody>
          <a:bodyPr wrap="square">
            <a:spAutoFit/>
          </a:bodyPr>
          <a:lstStyle/>
          <a:p>
            <a:r>
              <a:rPr lang="en-US" dirty="0">
                <a:solidFill>
                  <a:srgbClr val="282828"/>
                </a:solidFill>
                <a:latin typeface="Arial" panose="020B0604020202020204" pitchFamily="34" charset="0"/>
                <a:cs typeface="Arial" panose="020B0604020202020204" pitchFamily="34" charset="0"/>
              </a:rPr>
              <a:t>EXAMPLE 3</a:t>
            </a:r>
          </a:p>
          <a:p>
            <a:r>
              <a:rPr lang="en-US" dirty="0">
                <a:solidFill>
                  <a:srgbClr val="282828"/>
                </a:solidFill>
                <a:latin typeface="Arial" panose="020B0604020202020204" pitchFamily="34" charset="0"/>
                <a:cs typeface="Arial" panose="020B0604020202020204" pitchFamily="34" charset="0"/>
              </a:rPr>
              <a:t>Your Honor, my incarceration is cruel and unusual punishment. First, my prison-issued shower sandals are grossly undersized. Secondly, the prison book club consists mainly of prisoners who club </a:t>
            </a:r>
            <a:r>
              <a:rPr lang="en-US" i="1" dirty="0">
                <a:solidFill>
                  <a:srgbClr val="282828"/>
                </a:solidFill>
                <a:latin typeface="Arial" panose="020B0604020202020204" pitchFamily="34" charset="0"/>
                <a:cs typeface="Arial" panose="020B0604020202020204" pitchFamily="34" charset="0"/>
              </a:rPr>
              <a:t>me</a:t>
            </a:r>
            <a:r>
              <a:rPr lang="en-US" dirty="0">
                <a:solidFill>
                  <a:srgbClr val="282828"/>
                </a:solidFill>
                <a:latin typeface="Arial" panose="020B0604020202020204" pitchFamily="34" charset="0"/>
                <a:cs typeface="Arial" panose="020B0604020202020204" pitchFamily="34" charset="0"/>
              </a:rPr>
              <a:t> with books</a:t>
            </a:r>
            <a:r>
              <a:rPr lang="en-US" dirty="0">
                <a:solidFill>
                  <a:srgbClr val="282828"/>
                </a:solidFill>
                <a:latin typeface="Georgia" panose="02040502050405020303" pitchFamily="18" charset="0"/>
              </a:rPr>
              <a:t>.</a:t>
            </a:r>
            <a:endParaRPr lang="en-US" dirty="0"/>
          </a:p>
        </p:txBody>
      </p:sp>
      <p:pic>
        <p:nvPicPr>
          <p:cNvPr id="37890" name="Picture 2" descr="Image result for Your Honor ju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51" y="2219570"/>
            <a:ext cx="4970837" cy="302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26906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430954" y="1985500"/>
            <a:ext cx="6096000" cy="2646878"/>
          </a:xfrm>
          <a:prstGeom prst="rect">
            <a:avLst/>
          </a:prstGeom>
        </p:spPr>
        <p:txBody>
          <a:bodyPr>
            <a:spAutoFit/>
          </a:bodyPr>
          <a:lstStyle/>
          <a:p>
            <a:r>
              <a:rPr lang="en-US" sz="2000" b="1" dirty="0">
                <a:latin typeface="Frutiger-Bold"/>
              </a:rPr>
              <a:t>How to Avoid it? Ask yourself the following questions: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1. Does the arguer appeal to pity in order to support the truth of a claim or recommend some action?</a:t>
            </a:r>
          </a:p>
          <a:p>
            <a:r>
              <a:rPr lang="en-US" dirty="0">
                <a:latin typeface="Arial" panose="020B0604020202020204" pitchFamily="34" charset="0"/>
                <a:cs typeface="Arial" panose="020B0604020202020204" pitchFamily="34" charset="0"/>
              </a:rPr>
              <a:t>2. Is this a context in which emotional appeals are relevant?</a:t>
            </a:r>
          </a:p>
          <a:p>
            <a:r>
              <a:rPr lang="en-US" dirty="0">
                <a:latin typeface="Arial" panose="020B0604020202020204" pitchFamily="34" charset="0"/>
                <a:cs typeface="Arial" panose="020B0604020202020204" pitchFamily="34" charset="0"/>
              </a:rPr>
              <a:t>3. Is the pity premise relevant to the conclusion being advanced?</a:t>
            </a:r>
          </a:p>
        </p:txBody>
      </p:sp>
    </p:spTree>
    <p:extLst>
      <p:ext uri="{BB962C8B-B14F-4D97-AF65-F5344CB8AC3E}">
        <p14:creationId xmlns:p14="http://schemas.microsoft.com/office/powerpoint/2010/main" val="31019307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4" name="Rectangle 3"/>
          <p:cNvSpPr/>
          <p:nvPr/>
        </p:nvSpPr>
        <p:spPr>
          <a:xfrm>
            <a:off x="263520" y="321380"/>
            <a:ext cx="1877437" cy="369332"/>
          </a:xfrm>
          <a:prstGeom prst="rect">
            <a:avLst/>
          </a:prstGeom>
        </p:spPr>
        <p:txBody>
          <a:bodyPr wrap="none">
            <a:spAutoFit/>
          </a:bodyPr>
          <a:lstStyle/>
          <a:p>
            <a:r>
              <a:rPr lang="en-US" b="1" i="1" dirty="0">
                <a:latin typeface="Frutiger-BoldItalic"/>
              </a:rPr>
              <a:t>Ad </a:t>
            </a:r>
            <a:r>
              <a:rPr lang="en-US" b="1" i="1" dirty="0" err="1">
                <a:latin typeface="Frutiger-BoldItalic"/>
              </a:rPr>
              <a:t>Ignorantiam</a:t>
            </a:r>
            <a:endParaRPr lang="en-US" dirty="0"/>
          </a:p>
        </p:txBody>
      </p:sp>
      <p:sp>
        <p:nvSpPr>
          <p:cNvPr id="5" name="Rectangle 4"/>
          <p:cNvSpPr/>
          <p:nvPr/>
        </p:nvSpPr>
        <p:spPr>
          <a:xfrm>
            <a:off x="1422400" y="2547815"/>
            <a:ext cx="2922954" cy="1754326"/>
          </a:xfrm>
          <a:prstGeom prst="rect">
            <a:avLst/>
          </a:prstGeom>
        </p:spPr>
        <p:txBody>
          <a:bodyPr wrap="square">
            <a:spAutoFit/>
          </a:bodyPr>
          <a:lstStyle/>
          <a:p>
            <a:r>
              <a:rPr lang="en-US" dirty="0">
                <a:latin typeface="Melior"/>
              </a:rPr>
              <a:t>the argumentative strategy in question involves drawing a conclusion on the basis of the absence of evidence against that conclusion</a:t>
            </a:r>
            <a:endParaRPr lang="en-US" dirty="0"/>
          </a:p>
        </p:txBody>
      </p:sp>
      <p:pic>
        <p:nvPicPr>
          <p:cNvPr id="38914" name="Picture 2" descr="Image result for Ignoranti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861" y="1980206"/>
            <a:ext cx="5762382" cy="2700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639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4" name="Rectangle 3"/>
          <p:cNvSpPr/>
          <p:nvPr/>
        </p:nvSpPr>
        <p:spPr>
          <a:xfrm>
            <a:off x="7995138" y="1805355"/>
            <a:ext cx="3282462" cy="2585323"/>
          </a:xfrm>
          <a:prstGeom prst="rect">
            <a:avLst/>
          </a:prstGeom>
        </p:spPr>
        <p:txBody>
          <a:bodyPr wrap="square">
            <a:spAutoFit/>
          </a:bodyPr>
          <a:lstStyle/>
          <a:p>
            <a:r>
              <a:rPr lang="en-US" dirty="0">
                <a:latin typeface="Melior"/>
              </a:rPr>
              <a:t>EXAMPLE 1</a:t>
            </a:r>
          </a:p>
          <a:p>
            <a:r>
              <a:rPr lang="en-US" dirty="0">
                <a:latin typeface="Melior"/>
              </a:rPr>
              <a:t>Someone might use the absence of evidence</a:t>
            </a:r>
          </a:p>
          <a:p>
            <a:r>
              <a:rPr lang="en-US" dirty="0">
                <a:latin typeface="Melior"/>
              </a:rPr>
              <a:t>disproving the existence of God as proof </a:t>
            </a:r>
            <a:r>
              <a:rPr lang="en-US" i="1" dirty="0">
                <a:latin typeface="Melior-Italic"/>
              </a:rPr>
              <a:t>for </a:t>
            </a:r>
            <a:r>
              <a:rPr lang="en-US" dirty="0">
                <a:latin typeface="Melior"/>
              </a:rPr>
              <a:t>the claim that God exists, on the grounds that if it did not, someone would have shown this by now.</a:t>
            </a:r>
            <a:endParaRPr lang="en-US" dirty="0"/>
          </a:p>
        </p:txBody>
      </p:sp>
      <p:pic>
        <p:nvPicPr>
          <p:cNvPr id="39938" name="Picture 2" descr="Image result for g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468" y="2090253"/>
            <a:ext cx="4963502" cy="349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553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 name="Rectangle 5"/>
          <p:cNvSpPr/>
          <p:nvPr/>
        </p:nvSpPr>
        <p:spPr>
          <a:xfrm>
            <a:off x="1016000" y="2547815"/>
            <a:ext cx="2305538" cy="2031325"/>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EXAMPLE 2</a:t>
            </a:r>
          </a:p>
          <a:p>
            <a:r>
              <a:rPr lang="en-US" dirty="0">
                <a:solidFill>
                  <a:srgbClr val="000000"/>
                </a:solidFill>
                <a:latin typeface="Arial" panose="020B0604020202020204" pitchFamily="34" charset="0"/>
                <a:cs typeface="Arial" panose="020B0604020202020204" pitchFamily="34" charset="0"/>
              </a:rPr>
              <a:t>Since the class has no questions concerning the topics discussed in class, the class is ready for a test</a:t>
            </a:r>
            <a:endParaRPr lang="en-US" dirty="0">
              <a:latin typeface="Arial" panose="020B0604020202020204" pitchFamily="34" charset="0"/>
              <a:cs typeface="Arial" panose="020B0604020202020204" pitchFamily="34" charset="0"/>
            </a:endParaRPr>
          </a:p>
        </p:txBody>
      </p:sp>
      <p:pic>
        <p:nvPicPr>
          <p:cNvPr id="1027" name="Picture 3" descr="Image result for class of stud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098" y="1500554"/>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270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5759938" y="1546724"/>
            <a:ext cx="6096000" cy="2585323"/>
          </a:xfrm>
          <a:prstGeom prst="rect">
            <a:avLst/>
          </a:prstGeom>
        </p:spPr>
        <p:txBody>
          <a:bodyPr>
            <a:spAutoFit/>
          </a:bodyPr>
          <a:lstStyle/>
          <a:p>
            <a:r>
              <a:rPr lang="en-US" b="1" i="0" u="none" strike="noStrike" baseline="0" dirty="0">
                <a:latin typeface="Melior"/>
              </a:rPr>
              <a:t>Equivocation</a:t>
            </a:r>
          </a:p>
          <a:p>
            <a:r>
              <a:rPr lang="en-US" b="0" i="0" u="none" strike="noStrike" baseline="0" dirty="0">
                <a:latin typeface="Melior"/>
              </a:rPr>
              <a:t>involves</a:t>
            </a:r>
            <a:r>
              <a:rPr lang="en-US" b="0" i="0" u="none" strike="noStrike" dirty="0">
                <a:latin typeface="Melior"/>
              </a:rPr>
              <a:t> </a:t>
            </a:r>
            <a:r>
              <a:rPr lang="en-US" b="0" i="0" u="none" strike="noStrike" baseline="0" dirty="0">
                <a:latin typeface="Melior"/>
              </a:rPr>
              <a:t>the shifting of meaning of a term, concept, or phrase within the</a:t>
            </a:r>
            <a:r>
              <a:rPr lang="en-US" b="0" i="0" u="none" strike="noStrike" dirty="0">
                <a:latin typeface="Melior"/>
              </a:rPr>
              <a:t> </a:t>
            </a:r>
            <a:r>
              <a:rPr lang="en-US" b="0" i="0" u="none" strike="noStrike" baseline="0" dirty="0">
                <a:latin typeface="Melior"/>
              </a:rPr>
              <a:t>process of an argument. Hence, arguments that equivocate in this</a:t>
            </a:r>
            <a:r>
              <a:rPr lang="en-US" b="0" i="0" u="none" strike="noStrike" dirty="0">
                <a:latin typeface="Melior"/>
              </a:rPr>
              <a:t> </a:t>
            </a:r>
            <a:r>
              <a:rPr lang="en-US" b="0" i="0" u="none" strike="noStrike" baseline="0" dirty="0">
                <a:latin typeface="Melior"/>
              </a:rPr>
              <a:t>way are fallacious arguments. </a:t>
            </a:r>
          </a:p>
          <a:p>
            <a:endParaRPr lang="en-US" dirty="0">
              <a:latin typeface="Melior"/>
            </a:endParaRPr>
          </a:p>
          <a:p>
            <a:r>
              <a:rPr lang="en-US" b="0" i="0" u="none" strike="noStrike" baseline="0" dirty="0">
                <a:latin typeface="Melior"/>
              </a:rPr>
              <a:t>For example, although a term may</a:t>
            </a:r>
            <a:r>
              <a:rPr lang="en-US" b="0" i="0" u="none" strike="noStrike" dirty="0">
                <a:latin typeface="Melior"/>
              </a:rPr>
              <a:t> </a:t>
            </a:r>
            <a:r>
              <a:rPr lang="en-US" b="0" i="0" u="none" strike="noStrike" baseline="0" dirty="0">
                <a:latin typeface="Melior"/>
              </a:rPr>
              <a:t>be introduced with one meaning, over the course of the argument</a:t>
            </a:r>
            <a:r>
              <a:rPr lang="en-US" b="0" i="0" u="none" strike="noStrike" dirty="0">
                <a:latin typeface="Melior"/>
              </a:rPr>
              <a:t> </a:t>
            </a:r>
            <a:r>
              <a:rPr lang="en-US" b="0" i="0" u="none" strike="noStrike" baseline="0" dirty="0">
                <a:latin typeface="Melior"/>
              </a:rPr>
              <a:t>another meaning of the same term is introduced or assumed</a:t>
            </a:r>
            <a:endParaRPr lang="en-US" dirty="0"/>
          </a:p>
        </p:txBody>
      </p:sp>
      <p:sp>
        <p:nvSpPr>
          <p:cNvPr id="3" name="Rectangle 2"/>
          <p:cNvSpPr/>
          <p:nvPr/>
        </p:nvSpPr>
        <p:spPr>
          <a:xfrm>
            <a:off x="371047" y="290119"/>
            <a:ext cx="1633781" cy="369332"/>
          </a:xfrm>
          <a:prstGeom prst="rect">
            <a:avLst/>
          </a:prstGeom>
        </p:spPr>
        <p:txBody>
          <a:bodyPr wrap="none">
            <a:spAutoFit/>
          </a:bodyPr>
          <a:lstStyle/>
          <a:p>
            <a:r>
              <a:rPr lang="en-US" b="1" dirty="0">
                <a:latin typeface="Melior"/>
              </a:rPr>
              <a:t>Equivocation</a:t>
            </a:r>
            <a:endParaRPr lang="en-US" dirty="0"/>
          </a:p>
        </p:txBody>
      </p:sp>
      <p:sp>
        <p:nvSpPr>
          <p:cNvPr id="4" name="AutoShape 2" descr="Image result for equivocation fallac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Image result for equivocation fall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791" y="2995693"/>
            <a:ext cx="4486763" cy="261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15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4" name="Rectangle 3"/>
          <p:cNvSpPr/>
          <p:nvPr/>
        </p:nvSpPr>
        <p:spPr>
          <a:xfrm>
            <a:off x="7526214" y="1992922"/>
            <a:ext cx="3727940" cy="2585323"/>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EXAMPLE 3</a:t>
            </a:r>
          </a:p>
          <a:p>
            <a:r>
              <a:rPr lang="en-US" dirty="0">
                <a:solidFill>
                  <a:srgbClr val="000000"/>
                </a:solidFill>
                <a:latin typeface="Arial" panose="020B0604020202020204" pitchFamily="34" charset="0"/>
                <a:cs typeface="Arial" panose="020B0604020202020204" pitchFamily="34" charset="0"/>
              </a:rPr>
              <a:t>Our universe, however, did begin with the primordial explosion, since we can obtain no information about events that occurred before it. The age of the universe, therefore, is the interval from the big bang to the present." (</a:t>
            </a:r>
            <a:r>
              <a:rPr lang="en-US" i="1" dirty="0">
                <a:solidFill>
                  <a:srgbClr val="000000"/>
                </a:solidFill>
                <a:latin typeface="Arial" panose="020B0604020202020204" pitchFamily="34" charset="0"/>
                <a:cs typeface="Arial" panose="020B0604020202020204" pitchFamily="34" charset="0"/>
              </a:rPr>
              <a:t>Scientific American</a:t>
            </a:r>
            <a:r>
              <a:rPr lang="en-US" dirty="0">
                <a:solidFill>
                  <a:srgbClr val="000000"/>
                </a:solidFill>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40962" name="Picture 2" descr="Image result for scientific americ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159" y="1433947"/>
            <a:ext cx="3517656" cy="4655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027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4" name="Rectangle 3"/>
          <p:cNvSpPr/>
          <p:nvPr/>
        </p:nvSpPr>
        <p:spPr>
          <a:xfrm>
            <a:off x="883137" y="3047999"/>
            <a:ext cx="4376616" cy="1481349"/>
          </a:xfrm>
          <a:prstGeom prst="rect">
            <a:avLst/>
          </a:prstGeom>
        </p:spPr>
        <p:txBody>
          <a:bodyPr wrap="square">
            <a:spAutoFit/>
          </a:bodyPr>
          <a:lstStyle/>
          <a:p>
            <a:r>
              <a:rPr lang="en-US" dirty="0">
                <a:latin typeface="Melior"/>
              </a:rPr>
              <a:t>So to spot instances of this fallacy we need to locate conclusions that are drawn on the absence of evidence or look for conclusion that confuse absence of evidence with negative evidence</a:t>
            </a:r>
            <a:endParaRPr lang="en-US" dirty="0"/>
          </a:p>
        </p:txBody>
      </p:sp>
      <p:pic>
        <p:nvPicPr>
          <p:cNvPr id="41986" name="Picture 2" descr="Image result for ad ignorantiam falla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20" y="1708073"/>
            <a:ext cx="4581125" cy="3993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472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3448" y="1821935"/>
            <a:ext cx="7289240" cy="286232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How to Avoid it? Ask yourself the following questions:</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1. Is a conclusion being drawn that something is or is not</a:t>
            </a:r>
          </a:p>
          <a:p>
            <a:r>
              <a:rPr lang="en-US" dirty="0">
                <a:latin typeface="Arial" panose="020B0604020202020204" pitchFamily="34" charset="0"/>
                <a:cs typeface="Arial" panose="020B0604020202020204" pitchFamily="34" charset="0"/>
              </a:rPr>
              <a:t>the case on the basis of an absence of evidence showing</a:t>
            </a:r>
          </a:p>
          <a:p>
            <a:r>
              <a:rPr lang="en-US" dirty="0">
                <a:latin typeface="Arial" panose="020B0604020202020204" pitchFamily="34" charset="0"/>
                <a:cs typeface="Arial" panose="020B0604020202020204" pitchFamily="34" charset="0"/>
              </a:rPr>
              <a:t>otherwise?</a:t>
            </a:r>
          </a:p>
          <a:p>
            <a:r>
              <a:rPr lang="en-US" dirty="0">
                <a:latin typeface="Arial" panose="020B0604020202020204" pitchFamily="34" charset="0"/>
                <a:cs typeface="Arial" panose="020B0604020202020204" pitchFamily="34" charset="0"/>
              </a:rPr>
              <a:t>2. Has there been a reasonable effort to search for evidence, or is</a:t>
            </a:r>
          </a:p>
          <a:p>
            <a:r>
              <a:rPr lang="en-US" dirty="0">
                <a:latin typeface="Arial" panose="020B0604020202020204" pitchFamily="34" charset="0"/>
                <a:cs typeface="Arial" panose="020B0604020202020204" pitchFamily="34" charset="0"/>
              </a:rPr>
              <a:t>the absence of evidence for or against something really negative</a:t>
            </a:r>
          </a:p>
          <a:p>
            <a:r>
              <a:rPr lang="en-US" dirty="0">
                <a:latin typeface="Arial" panose="020B0604020202020204" pitchFamily="34" charset="0"/>
                <a:cs typeface="Arial" panose="020B0604020202020204" pitchFamily="34" charset="0"/>
              </a:rPr>
              <a:t>evidence arising from the attempts to show otherwise?</a:t>
            </a:r>
          </a:p>
          <a:p>
            <a:r>
              <a:rPr lang="en-US" dirty="0">
                <a:latin typeface="Arial" panose="020B0604020202020204" pitchFamily="34" charset="0"/>
                <a:cs typeface="Arial" panose="020B0604020202020204" pitchFamily="34" charset="0"/>
              </a:rPr>
              <a:t>3. Are the expectations for what should count as evidence reasonable</a:t>
            </a:r>
          </a:p>
          <a:p>
            <a:r>
              <a:rPr lang="en-US" dirty="0">
                <a:latin typeface="Arial" panose="020B0604020202020204" pitchFamily="34" charset="0"/>
                <a:cs typeface="Arial" panose="020B0604020202020204" pitchFamily="34" charset="0"/>
              </a:rPr>
              <a:t>in the context?</a:t>
            </a:r>
          </a:p>
        </p:txBody>
      </p:sp>
    </p:spTree>
    <p:extLst>
      <p:ext uri="{BB962C8B-B14F-4D97-AF65-F5344CB8AC3E}">
        <p14:creationId xmlns:p14="http://schemas.microsoft.com/office/powerpoint/2010/main" val="1852849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438769" y="1934990"/>
            <a:ext cx="6096000" cy="646331"/>
          </a:xfrm>
          <a:prstGeom prst="rect">
            <a:avLst/>
          </a:prstGeom>
        </p:spPr>
        <p:txBody>
          <a:bodyPr>
            <a:spAutoFit/>
          </a:bodyPr>
          <a:lstStyle/>
          <a:p>
            <a:r>
              <a:rPr lang="en-US" b="0" i="0" u="none" strike="noStrike" baseline="0" dirty="0">
                <a:latin typeface="Melior"/>
              </a:rPr>
              <a:t>Circular reasoning that is deemed to be fallacious is said to ‘beg the</a:t>
            </a:r>
            <a:r>
              <a:rPr lang="en-US" b="0" i="0" u="none" strike="noStrike" dirty="0">
                <a:latin typeface="Melior"/>
              </a:rPr>
              <a:t> </a:t>
            </a:r>
            <a:r>
              <a:rPr lang="en-US" b="0" i="0" u="none" strike="noStrike" baseline="0" dirty="0">
                <a:latin typeface="Melior"/>
              </a:rPr>
              <a:t>question’.</a:t>
            </a:r>
            <a:endParaRPr lang="en-US" dirty="0"/>
          </a:p>
        </p:txBody>
      </p:sp>
      <p:sp>
        <p:nvSpPr>
          <p:cNvPr id="3" name="Rectangle 2"/>
          <p:cNvSpPr/>
          <p:nvPr/>
        </p:nvSpPr>
        <p:spPr>
          <a:xfrm>
            <a:off x="1297354" y="4028872"/>
            <a:ext cx="2141415" cy="1200329"/>
          </a:xfrm>
          <a:prstGeom prst="rect">
            <a:avLst/>
          </a:prstGeom>
        </p:spPr>
        <p:txBody>
          <a:bodyPr wrap="square">
            <a:spAutoFit/>
          </a:bodyPr>
          <a:lstStyle/>
          <a:p>
            <a:r>
              <a:rPr lang="en-US" b="0" i="0" u="none" strike="noStrike" baseline="0" dirty="0">
                <a:latin typeface="Melior"/>
              </a:rPr>
              <a:t>Traditionally, this has been called the fallacy of </a:t>
            </a:r>
            <a:r>
              <a:rPr lang="en-US" b="0" i="1" u="none" strike="noStrike" baseline="0" dirty="0" err="1">
                <a:latin typeface="Melior-Italic"/>
              </a:rPr>
              <a:t>petitio</a:t>
            </a:r>
            <a:endParaRPr lang="en-US" b="0" i="1" u="none" strike="noStrike" baseline="0" dirty="0">
              <a:latin typeface="Melior-Italic"/>
            </a:endParaRPr>
          </a:p>
          <a:p>
            <a:r>
              <a:rPr lang="en-US" b="0" i="1" u="none" strike="noStrike" baseline="0" dirty="0" err="1">
                <a:latin typeface="Melior-Italic"/>
              </a:rPr>
              <a:t>principii</a:t>
            </a:r>
            <a:endParaRPr lang="en-US" dirty="0"/>
          </a:p>
        </p:txBody>
      </p:sp>
      <p:sp>
        <p:nvSpPr>
          <p:cNvPr id="4" name="Rectangle 3"/>
          <p:cNvSpPr/>
          <p:nvPr/>
        </p:nvSpPr>
        <p:spPr>
          <a:xfrm>
            <a:off x="409073" y="258510"/>
            <a:ext cx="6096000" cy="400110"/>
          </a:xfrm>
          <a:prstGeom prst="rect">
            <a:avLst/>
          </a:prstGeom>
        </p:spPr>
        <p:txBody>
          <a:bodyPr>
            <a:spAutoFit/>
          </a:bodyPr>
          <a:lstStyle/>
          <a:p>
            <a:r>
              <a:rPr lang="en-US" sz="2000" b="1" dirty="0">
                <a:latin typeface="Melior"/>
              </a:rPr>
              <a:t>B</a:t>
            </a:r>
            <a:r>
              <a:rPr lang="en-US" sz="2000" b="1" i="0" u="none" strike="noStrike" baseline="0" dirty="0">
                <a:latin typeface="Melior"/>
              </a:rPr>
              <a:t>egging the</a:t>
            </a:r>
            <a:r>
              <a:rPr lang="en-US" sz="2000" b="1" i="0" u="none" strike="noStrike" dirty="0">
                <a:latin typeface="Melior"/>
              </a:rPr>
              <a:t> </a:t>
            </a:r>
            <a:r>
              <a:rPr lang="en-US" sz="2000" b="1" i="0" u="none" strike="noStrike" baseline="0" dirty="0">
                <a:latin typeface="Melior"/>
              </a:rPr>
              <a:t>question (extra</a:t>
            </a:r>
            <a:r>
              <a:rPr lang="en-US" sz="2000" b="1" i="0" u="none" strike="noStrike" dirty="0">
                <a:latin typeface="Melior"/>
              </a:rPr>
              <a:t> fallacy)</a:t>
            </a:r>
            <a:endParaRPr lang="en-US" sz="2000" b="1" dirty="0"/>
          </a:p>
        </p:txBody>
      </p:sp>
      <p:pic>
        <p:nvPicPr>
          <p:cNvPr id="43010" name="Picture 2" descr="Image result for petitio princip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1206" y="2931747"/>
            <a:ext cx="407670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2659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492739" y="3266830"/>
            <a:ext cx="3368431" cy="2031325"/>
          </a:xfrm>
          <a:prstGeom prst="rect">
            <a:avLst/>
          </a:prstGeom>
        </p:spPr>
        <p:txBody>
          <a:bodyPr wrap="square">
            <a:spAutoFit/>
          </a:bodyPr>
          <a:lstStyle/>
          <a:p>
            <a:r>
              <a:rPr lang="en-US" b="0" i="0" u="none" strike="noStrike" baseline="0" dirty="0">
                <a:latin typeface="Melior"/>
              </a:rPr>
              <a:t>When told</a:t>
            </a:r>
            <a:r>
              <a:rPr lang="en-US" b="0" i="0" u="none" strike="noStrike" dirty="0">
                <a:latin typeface="Melior"/>
              </a:rPr>
              <a:t> </a:t>
            </a:r>
            <a:r>
              <a:rPr lang="en-US" b="0" i="0" u="none" strike="noStrike" baseline="0" dirty="0">
                <a:latin typeface="Melior"/>
              </a:rPr>
              <a:t>that an argument begs the question, it is appropriate for someone</a:t>
            </a:r>
            <a:r>
              <a:rPr lang="en-US" b="0" i="0" u="none" strike="noStrike" dirty="0">
                <a:latin typeface="Melior"/>
              </a:rPr>
              <a:t> </a:t>
            </a:r>
            <a:r>
              <a:rPr lang="en-US" b="0" i="0" u="none" strike="noStrike" baseline="0" dirty="0">
                <a:latin typeface="Melior"/>
              </a:rPr>
              <a:t>to wonder what question is being begged, because invariably with</a:t>
            </a:r>
            <a:r>
              <a:rPr lang="en-US" b="0" i="0" u="none" strike="noStrike" dirty="0">
                <a:latin typeface="Melior"/>
              </a:rPr>
              <a:t> c</a:t>
            </a:r>
            <a:r>
              <a:rPr lang="en-US" b="0" i="0" u="none" strike="noStrike" baseline="0" dirty="0">
                <a:latin typeface="Melior"/>
              </a:rPr>
              <a:t>ircular arguments there is no actual question being asked</a:t>
            </a:r>
            <a:endParaRPr lang="en-US" dirty="0"/>
          </a:p>
        </p:txBody>
      </p:sp>
      <p:pic>
        <p:nvPicPr>
          <p:cNvPr id="44034" name="Picture 2" descr="Image result for petitio princip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754" y="1446228"/>
            <a:ext cx="4432632" cy="332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6020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6135078" y="1717747"/>
            <a:ext cx="4736122" cy="3139321"/>
          </a:xfrm>
          <a:prstGeom prst="rect">
            <a:avLst/>
          </a:prstGeom>
        </p:spPr>
        <p:txBody>
          <a:bodyPr wrap="square">
            <a:spAutoFit/>
          </a:bodyPr>
          <a:lstStyle/>
          <a:p>
            <a:r>
              <a:rPr lang="en-US" b="0" i="0" u="none" strike="noStrike" baseline="0" dirty="0">
                <a:latin typeface="Melior"/>
              </a:rPr>
              <a:t>Someone begs the question when she assumes in</a:t>
            </a:r>
            <a:r>
              <a:rPr lang="en-US" b="0" i="0" u="none" strike="noStrike" dirty="0">
                <a:latin typeface="Melior"/>
              </a:rPr>
              <a:t> </a:t>
            </a:r>
            <a:r>
              <a:rPr lang="en-US" b="0" i="0" u="none" strike="noStrike" baseline="0" dirty="0">
                <a:latin typeface="Melior"/>
              </a:rPr>
              <a:t>the premises the very thing she is asserting in the conclusion. Since</a:t>
            </a:r>
            <a:r>
              <a:rPr lang="en-US" b="0" i="0" u="none" strike="noStrike" dirty="0">
                <a:latin typeface="Melior"/>
              </a:rPr>
              <a:t> </a:t>
            </a:r>
            <a:r>
              <a:rPr lang="en-US" b="0" i="0" u="none" strike="noStrike" baseline="0" dirty="0">
                <a:latin typeface="Melior"/>
              </a:rPr>
              <a:t>the same statement cannot be used to prove itself, the argument is</a:t>
            </a:r>
            <a:r>
              <a:rPr lang="en-US" b="0" i="0" u="none" strike="noStrike" dirty="0">
                <a:latin typeface="Melior"/>
              </a:rPr>
              <a:t> </a:t>
            </a:r>
            <a:r>
              <a:rPr lang="en-US" b="0" i="0" u="none" strike="noStrike" baseline="0" dirty="0">
                <a:latin typeface="Melior"/>
              </a:rPr>
              <a:t>circular. </a:t>
            </a:r>
          </a:p>
          <a:p>
            <a:endParaRPr lang="en-US" dirty="0">
              <a:latin typeface="Melior"/>
            </a:endParaRPr>
          </a:p>
          <a:p>
            <a:r>
              <a:rPr lang="en-US" b="0" i="0" u="none" strike="noStrike" baseline="0" dirty="0">
                <a:latin typeface="Melior"/>
              </a:rPr>
              <a:t>In recent vernacular it has become popular to say someone</a:t>
            </a:r>
            <a:r>
              <a:rPr lang="en-US" b="0" i="0" u="none" strike="noStrike" dirty="0">
                <a:latin typeface="Melior"/>
              </a:rPr>
              <a:t> </a:t>
            </a:r>
            <a:r>
              <a:rPr lang="en-US" b="0" i="0" u="none" strike="noStrike" baseline="0" dirty="0">
                <a:latin typeface="Melior"/>
              </a:rPr>
              <a:t>begs the question simply when he </a:t>
            </a:r>
            <a:r>
              <a:rPr lang="en-US" b="0" i="1" u="none" strike="noStrike" baseline="0" dirty="0">
                <a:latin typeface="Melior-Italic"/>
              </a:rPr>
              <a:t>raises </a:t>
            </a:r>
            <a:r>
              <a:rPr lang="en-US" b="0" i="0" u="none" strike="noStrike" baseline="0" dirty="0">
                <a:latin typeface="Melior"/>
              </a:rPr>
              <a:t>an issue. That is not the</a:t>
            </a:r>
            <a:r>
              <a:rPr lang="en-US" b="0" i="0" u="none" strike="noStrike" dirty="0">
                <a:latin typeface="Melior"/>
              </a:rPr>
              <a:t> </a:t>
            </a:r>
            <a:r>
              <a:rPr lang="en-US" b="0" i="0" u="none" strike="noStrike" baseline="0" dirty="0">
                <a:latin typeface="Melior"/>
              </a:rPr>
              <a:t>traditional meaning of the phrase and not the way we are using it</a:t>
            </a:r>
            <a:r>
              <a:rPr lang="en-US" b="0" i="0" u="none" strike="noStrike" dirty="0">
                <a:latin typeface="Melior"/>
              </a:rPr>
              <a:t> </a:t>
            </a:r>
            <a:r>
              <a:rPr lang="en-US" b="0" i="0" u="none" strike="noStrike" baseline="0" dirty="0">
                <a:latin typeface="Melior"/>
              </a:rPr>
              <a:t>here.</a:t>
            </a:r>
            <a:endParaRPr lang="en-US" dirty="0"/>
          </a:p>
        </p:txBody>
      </p:sp>
      <p:pic>
        <p:nvPicPr>
          <p:cNvPr id="45058" name="Picture 2" descr="Image result for petitio princip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714" y="2672862"/>
            <a:ext cx="4229100" cy="283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1119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985561" y="1556985"/>
            <a:ext cx="4578993" cy="4247317"/>
          </a:xfrm>
          <a:prstGeom prst="rect">
            <a:avLst/>
          </a:prstGeom>
        </p:spPr>
        <p:txBody>
          <a:bodyPr wrap="square">
            <a:spAutoFit/>
          </a:bodyPr>
          <a:lstStyle/>
          <a:p>
            <a:r>
              <a:rPr lang="en-US" b="0" i="0" u="none" strike="noStrike" baseline="0" dirty="0">
                <a:latin typeface="Arial" panose="020B0604020202020204" pitchFamily="34" charset="0"/>
                <a:cs typeface="Arial" panose="020B0604020202020204" pitchFamily="34" charset="0"/>
              </a:rPr>
              <a:t>EXAMPLE 1 </a:t>
            </a:r>
          </a:p>
          <a:p>
            <a:endParaRPr lang="en-US" dirty="0">
              <a:latin typeface="Arial" panose="020B0604020202020204" pitchFamily="34" charset="0"/>
              <a:cs typeface="Arial" panose="020B0604020202020204" pitchFamily="34" charset="0"/>
            </a:endParaRPr>
          </a:p>
          <a:p>
            <a:r>
              <a:rPr lang="en-US" b="0" i="0" u="none" strike="noStrike" baseline="0" dirty="0">
                <a:latin typeface="Arial" panose="020B0604020202020204" pitchFamily="34" charset="0"/>
                <a:cs typeface="Arial" panose="020B0604020202020204" pitchFamily="34" charset="0"/>
              </a:rPr>
              <a:t>God is the only perfect being and perfection includes all the virtues.</a:t>
            </a:r>
            <a:r>
              <a:rPr lang="en-US" b="0" i="0" u="none" strike="noStrike" dirty="0">
                <a:latin typeface="Arial" panose="020B0604020202020204" pitchFamily="34" charset="0"/>
                <a:cs typeface="Arial" panose="020B0604020202020204" pitchFamily="34" charset="0"/>
              </a:rPr>
              <a:t> </a:t>
            </a:r>
            <a:r>
              <a:rPr lang="en-US" b="0" i="0" u="none" strike="noStrike" baseline="0" dirty="0">
                <a:latin typeface="Arial" panose="020B0604020202020204" pitchFamily="34" charset="0"/>
                <a:cs typeface="Arial" panose="020B0604020202020204" pitchFamily="34" charset="0"/>
              </a:rPr>
              <a:t>So, we know that God is benevolent.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REMEMBER: [Begging the Question involves trying to prove something by using ideas that already assume the truth of what it is you are trying to prove]/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this case, if God has all the virtues, then the premise is already assuming that God has the virtue of  benevolence, which is the very thing to be proved.</a:t>
            </a:r>
          </a:p>
        </p:txBody>
      </p:sp>
      <p:pic>
        <p:nvPicPr>
          <p:cNvPr id="46082" name="Picture 2" descr="Image result for g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502" y="1860061"/>
            <a:ext cx="4671526" cy="262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1039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352800" y="1936599"/>
            <a:ext cx="6096000" cy="2308324"/>
          </a:xfrm>
          <a:prstGeom prst="rect">
            <a:avLst/>
          </a:prstGeom>
        </p:spPr>
        <p:txBody>
          <a:bodyPr>
            <a:spAutoFit/>
          </a:bodyPr>
          <a:lstStyle/>
          <a:p>
            <a:r>
              <a:rPr lang="en-US" b="1" dirty="0">
                <a:latin typeface="Frutiger-Bold"/>
              </a:rPr>
              <a:t>How to Avoid it? Ask yourself the following questions</a:t>
            </a:r>
          </a:p>
          <a:p>
            <a:endParaRPr lang="en-US" baseline="0" dirty="0">
              <a:latin typeface="Melior"/>
            </a:endParaRPr>
          </a:p>
          <a:p>
            <a:r>
              <a:rPr lang="en-US" b="0" i="0" u="none" strike="noStrike" baseline="0" dirty="0">
                <a:latin typeface="Melior"/>
              </a:rPr>
              <a:t>1. Has the arguer avoided the obligation to provide independent</a:t>
            </a:r>
            <a:r>
              <a:rPr lang="en-US" b="0" i="0" u="none" strike="noStrike" dirty="0">
                <a:latin typeface="Melior"/>
              </a:rPr>
              <a:t> </a:t>
            </a:r>
            <a:r>
              <a:rPr lang="en-US" b="0" i="0" u="none" strike="noStrike" baseline="0" dirty="0">
                <a:latin typeface="Melior"/>
              </a:rPr>
              <a:t>support for a claim by restating it in similar terms?</a:t>
            </a:r>
          </a:p>
          <a:p>
            <a:r>
              <a:rPr lang="en-US" b="0" i="0" u="none" strike="noStrike" baseline="0" dirty="0">
                <a:latin typeface="Melior"/>
              </a:rPr>
              <a:t>2. Has an arguer avoided the obligation to provide independent</a:t>
            </a:r>
            <a:r>
              <a:rPr lang="en-US" b="0" i="0" u="none" strike="noStrike" dirty="0">
                <a:latin typeface="Melior"/>
              </a:rPr>
              <a:t> </a:t>
            </a:r>
            <a:r>
              <a:rPr lang="en-US" b="0" i="0" u="none" strike="noStrike" baseline="0" dirty="0">
                <a:latin typeface="Melior"/>
              </a:rPr>
              <a:t>support by assuming somewhere in the premises the very</a:t>
            </a:r>
            <a:r>
              <a:rPr lang="en-US" dirty="0">
                <a:latin typeface="Melior"/>
              </a:rPr>
              <a:t> </a:t>
            </a:r>
            <a:r>
              <a:rPr lang="en-US" b="0" i="0" u="none" strike="noStrike" baseline="0" dirty="0">
                <a:latin typeface="Melior"/>
              </a:rPr>
              <a:t>thing that has to be shown?</a:t>
            </a:r>
            <a:endParaRPr lang="en-US" dirty="0"/>
          </a:p>
        </p:txBody>
      </p:sp>
    </p:spTree>
    <p:extLst>
      <p:ext uri="{BB962C8B-B14F-4D97-AF65-F5344CB8AC3E}">
        <p14:creationId xmlns:p14="http://schemas.microsoft.com/office/powerpoint/2010/main" val="42915292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Picture 2"/>
          <p:cNvPicPr/>
          <p:nvPr/>
        </p:nvPicPr>
        <p:blipFill>
          <a:blip r:embed="rId2"/>
          <a:stretch/>
        </p:blipFill>
        <p:spPr>
          <a:xfrm>
            <a:off x="2462400" y="1308960"/>
            <a:ext cx="7533720" cy="4051080"/>
          </a:xfrm>
          <a:prstGeom prst="rect">
            <a:avLst/>
          </a:prstGeom>
          <a:ln>
            <a:noFill/>
          </a:ln>
        </p:spPr>
      </p:pic>
      <p:sp>
        <p:nvSpPr>
          <p:cNvPr id="320"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7909955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469292" y="3415323"/>
            <a:ext cx="2930770" cy="923330"/>
          </a:xfrm>
          <a:prstGeom prst="rect">
            <a:avLst/>
          </a:prstGeom>
        </p:spPr>
        <p:txBody>
          <a:bodyPr wrap="square">
            <a:spAutoFit/>
          </a:bodyPr>
          <a:lstStyle/>
          <a:p>
            <a:r>
              <a:rPr lang="en-US" b="0" i="0" u="none" strike="noStrike" baseline="0" dirty="0">
                <a:latin typeface="Melior"/>
              </a:rPr>
              <a:t>This is part of a discussion from Plato’s dialogue </a:t>
            </a:r>
            <a:r>
              <a:rPr lang="en-US" b="0" i="1" u="none" strike="noStrike" baseline="0" dirty="0">
                <a:latin typeface="Melior-Italic"/>
              </a:rPr>
              <a:t>Euthydemus</a:t>
            </a:r>
            <a:r>
              <a:rPr lang="en-US" b="0" i="1" u="none" strike="noStrike" dirty="0">
                <a:latin typeface="Melior-Italic"/>
              </a:rPr>
              <a:t> </a:t>
            </a:r>
            <a:r>
              <a:rPr lang="en-US" b="0" i="0" u="none" strike="noStrike" baseline="0" dirty="0">
                <a:latin typeface="Melior"/>
              </a:rPr>
              <a:t>(298E):</a:t>
            </a:r>
            <a:endParaRPr lang="en-US" dirty="0"/>
          </a:p>
        </p:txBody>
      </p:sp>
      <p:pic>
        <p:nvPicPr>
          <p:cNvPr id="6146" name="Picture 2" descr="Image result for Euthyde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3084" y="1756199"/>
            <a:ext cx="2704856" cy="4053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5216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875323" y="1672492"/>
            <a:ext cx="4486031" cy="4524315"/>
          </a:xfrm>
          <a:prstGeom prst="rect">
            <a:avLst/>
          </a:prstGeom>
        </p:spPr>
        <p:txBody>
          <a:bodyPr wrap="square">
            <a:spAutoFit/>
          </a:bodyPr>
          <a:lstStyle/>
          <a:p>
            <a:r>
              <a:rPr lang="en-US" b="1" dirty="0">
                <a:latin typeface="Melior"/>
              </a:rPr>
              <a:t>EXAMPLE 1</a:t>
            </a:r>
          </a:p>
          <a:p>
            <a:endParaRPr lang="en-US" b="0" i="0" u="none" strike="noStrike" baseline="0" dirty="0">
              <a:latin typeface="Melior"/>
            </a:endParaRPr>
          </a:p>
          <a:p>
            <a:r>
              <a:rPr lang="en-US" b="0" i="0" u="none" strike="noStrike" baseline="0" dirty="0">
                <a:latin typeface="Melior"/>
              </a:rPr>
              <a:t>‘[</a:t>
            </a:r>
            <a:r>
              <a:rPr lang="en-US" b="1" i="0" u="none" strike="noStrike" baseline="0" dirty="0" err="1">
                <a:latin typeface="Melior"/>
              </a:rPr>
              <a:t>Dionysodorus</a:t>
            </a:r>
            <a:r>
              <a:rPr lang="en-US" b="0" i="0" u="none" strike="noStrike" baseline="0" dirty="0">
                <a:latin typeface="Melior"/>
              </a:rPr>
              <a:t>]: </a:t>
            </a:r>
            <a:r>
              <a:rPr lang="en-US" b="0" i="0" u="none" strike="noStrike" baseline="0" dirty="0" err="1">
                <a:latin typeface="Melior"/>
              </a:rPr>
              <a:t>Ctesippus</a:t>
            </a:r>
            <a:r>
              <a:rPr lang="en-US" b="0" i="0" u="none" strike="noStrike" baseline="0" dirty="0">
                <a:latin typeface="Melior"/>
              </a:rPr>
              <a:t>, just tell me this, have you a dog?</a:t>
            </a:r>
          </a:p>
          <a:p>
            <a:r>
              <a:rPr lang="en-US" b="0" i="0" u="none" strike="noStrike" baseline="0" dirty="0">
                <a:latin typeface="Melior"/>
              </a:rPr>
              <a:t>Yes, a real rogue, said </a:t>
            </a:r>
            <a:r>
              <a:rPr lang="en-US" b="0" i="0" u="none" strike="noStrike" baseline="0" dirty="0" err="1">
                <a:latin typeface="Melior"/>
              </a:rPr>
              <a:t>Ctesippus</a:t>
            </a:r>
            <a:r>
              <a:rPr lang="en-US" b="0" i="0" u="none" strike="noStrike" baseline="0" dirty="0">
                <a:latin typeface="Melior"/>
              </a:rPr>
              <a:t>.</a:t>
            </a:r>
          </a:p>
          <a:p>
            <a:r>
              <a:rPr lang="en-US" b="0" i="0" u="none" strike="noStrike" baseline="0" dirty="0">
                <a:latin typeface="Melior"/>
              </a:rPr>
              <a:t>Has he got puppies?</a:t>
            </a:r>
          </a:p>
          <a:p>
            <a:r>
              <a:rPr lang="en-US" b="0" i="0" u="none" strike="noStrike" baseline="0" dirty="0">
                <a:latin typeface="Melior"/>
              </a:rPr>
              <a:t>Yes, a set of rogues like him.</a:t>
            </a:r>
          </a:p>
          <a:p>
            <a:r>
              <a:rPr lang="en-US" b="0" i="0" u="none" strike="noStrike" baseline="0" dirty="0">
                <a:latin typeface="Melior"/>
              </a:rPr>
              <a:t>Then is the dog their father?</a:t>
            </a:r>
          </a:p>
          <a:p>
            <a:r>
              <a:rPr lang="en-US" b="0" i="0" u="none" strike="noStrike" baseline="0" dirty="0">
                <a:latin typeface="Melior"/>
              </a:rPr>
              <a:t>Yes, indeed; I saw him with my own eyes covering the bitch.</a:t>
            </a:r>
          </a:p>
          <a:p>
            <a:r>
              <a:rPr lang="en-US" b="0" i="0" u="none" strike="noStrike" baseline="0" dirty="0">
                <a:latin typeface="Melior"/>
              </a:rPr>
              <a:t>Well now, is not the dog yours?</a:t>
            </a:r>
          </a:p>
          <a:p>
            <a:r>
              <a:rPr lang="en-US" b="0" i="0" u="none" strike="noStrike" baseline="0" dirty="0">
                <a:latin typeface="Melior"/>
              </a:rPr>
              <a:t>Certainly, he said.</a:t>
            </a:r>
          </a:p>
          <a:p>
            <a:r>
              <a:rPr lang="en-US" b="0" i="0" u="none" strike="noStrike" baseline="0" dirty="0">
                <a:latin typeface="Melior"/>
              </a:rPr>
              <a:t>Thus he is a father, and yours, and accordingly the dog turns out to</a:t>
            </a:r>
          </a:p>
          <a:p>
            <a:r>
              <a:rPr lang="en-US" b="0" i="0" u="none" strike="noStrike" baseline="0" dirty="0">
                <a:latin typeface="Melior"/>
              </a:rPr>
              <a:t>be your father, and you a brother of whelps’.</a:t>
            </a:r>
            <a:endParaRPr lang="en-US" dirty="0">
              <a:latin typeface="Melior"/>
            </a:endParaRPr>
          </a:p>
        </p:txBody>
      </p:sp>
      <p:pic>
        <p:nvPicPr>
          <p:cNvPr id="7170" name="Picture 2" descr="Image result for Dionysodorus Ctesipp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892" y="1852666"/>
            <a:ext cx="3515213" cy="2630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5750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263520" y="789120"/>
            <a:ext cx="11442600" cy="40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6752493" y="1649046"/>
            <a:ext cx="4189046" cy="3139321"/>
          </a:xfrm>
          <a:prstGeom prst="rect">
            <a:avLst/>
          </a:prstGeom>
        </p:spPr>
        <p:txBody>
          <a:bodyPr wrap="square">
            <a:spAutoFit/>
          </a:bodyPr>
          <a:lstStyle/>
          <a:p>
            <a:r>
              <a:rPr lang="en-US" b="0" i="0" u="none" strike="noStrike" baseline="0" dirty="0">
                <a:latin typeface="Melior"/>
              </a:rPr>
              <a:t>This is a classic case of Equivocation, from one of the earliest</a:t>
            </a:r>
            <a:r>
              <a:rPr lang="en-US" b="0" i="0" u="none" strike="noStrike" dirty="0">
                <a:latin typeface="Melior"/>
              </a:rPr>
              <a:t> </a:t>
            </a:r>
            <a:r>
              <a:rPr lang="en-US" b="0" i="0" u="none" strike="noStrike" baseline="0" dirty="0">
                <a:latin typeface="Melior"/>
              </a:rPr>
              <a:t>accounts dealing with fallacies. </a:t>
            </a:r>
          </a:p>
          <a:p>
            <a:endParaRPr lang="en-US" dirty="0">
              <a:latin typeface="Melior"/>
            </a:endParaRPr>
          </a:p>
          <a:p>
            <a:r>
              <a:rPr lang="en-US" b="0" i="0" u="none" strike="noStrike" baseline="0" dirty="0">
                <a:latin typeface="Melior"/>
              </a:rPr>
              <a:t>Yet many people have had</a:t>
            </a:r>
            <a:r>
              <a:rPr lang="en-US" b="0" i="0" u="none" strike="noStrike" dirty="0">
                <a:latin typeface="Melior"/>
              </a:rPr>
              <a:t> </a:t>
            </a:r>
            <a:r>
              <a:rPr lang="en-US" b="0" i="0" u="none" strike="noStrike" baseline="0" dirty="0">
                <a:latin typeface="Melior"/>
              </a:rPr>
              <a:t>trouble deciding exactly what goes wrong here. </a:t>
            </a:r>
          </a:p>
          <a:p>
            <a:endParaRPr lang="en-US" dirty="0">
              <a:latin typeface="Melior"/>
            </a:endParaRPr>
          </a:p>
          <a:p>
            <a:r>
              <a:rPr lang="en-US" b="0" i="0" u="none" strike="noStrike" baseline="0" dirty="0">
                <a:latin typeface="Melior"/>
              </a:rPr>
              <a:t>Succinctly put,</a:t>
            </a:r>
            <a:r>
              <a:rPr lang="en-US" b="0" i="0" u="none" strike="noStrike" dirty="0">
                <a:latin typeface="Melior"/>
              </a:rPr>
              <a:t> </a:t>
            </a:r>
            <a:r>
              <a:rPr lang="en-US" b="0" i="0" u="none" strike="noStrike" baseline="0" dirty="0" err="1">
                <a:latin typeface="Melior"/>
              </a:rPr>
              <a:t>Dionysodorus’s</a:t>
            </a:r>
            <a:r>
              <a:rPr lang="en-US" b="0" i="0" u="none" strike="noStrike" baseline="0" dirty="0">
                <a:latin typeface="Melior"/>
              </a:rPr>
              <a:t> argument is ‘You have a dog, the dog is a father,</a:t>
            </a:r>
            <a:r>
              <a:rPr lang="en-US" b="0" i="0" u="none" strike="noStrike" dirty="0">
                <a:latin typeface="Melior"/>
              </a:rPr>
              <a:t> </a:t>
            </a:r>
            <a:r>
              <a:rPr lang="en-US" b="0" i="0" u="none" strike="noStrike" baseline="0" dirty="0">
                <a:latin typeface="Melior"/>
              </a:rPr>
              <a:t>and therefore the dog is your father’.</a:t>
            </a:r>
            <a:endParaRPr lang="en-US" dirty="0"/>
          </a:p>
        </p:txBody>
      </p:sp>
      <p:pic>
        <p:nvPicPr>
          <p:cNvPr id="8194" name="Picture 2" descr="Image result for Dionysodorus d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882" y="1751500"/>
            <a:ext cx="5476875"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1285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4044</Words>
  <Application>Microsoft Office PowerPoint</Application>
  <PresentationFormat>Широкоэкранный</PresentationFormat>
  <Paragraphs>281</Paragraphs>
  <Slides>68</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68</vt:i4>
      </vt:variant>
    </vt:vector>
  </HeadingPairs>
  <TitlesOfParts>
    <vt:vector size="79" baseType="lpstr">
      <vt:lpstr>Arial</vt:lpstr>
      <vt:lpstr>Calibri</vt:lpstr>
      <vt:lpstr>Calibri Light</vt:lpstr>
      <vt:lpstr>Frutiger-Bold</vt:lpstr>
      <vt:lpstr>Frutiger-BoldItalic</vt:lpstr>
      <vt:lpstr>Georgia</vt:lpstr>
      <vt:lpstr>Melior</vt:lpstr>
      <vt:lpstr>Melior-Italic</vt:lpstr>
      <vt:lpstr>StarSymbol</vt:lpstr>
      <vt:lpstr>Times New Roman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Mirko Farina</dc:creator>
  <cp:lastModifiedBy>Prova Prova</cp:lastModifiedBy>
  <cp:revision>20</cp:revision>
  <cp:lastPrinted>2019-10-16T06:18:36Z</cp:lastPrinted>
  <dcterms:created xsi:type="dcterms:W3CDTF">2019-10-15T09:34:13Z</dcterms:created>
  <dcterms:modified xsi:type="dcterms:W3CDTF">2020-08-22T06:10:58Z</dcterms:modified>
</cp:coreProperties>
</file>